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60" r:id="rId3"/>
    <p:sldMasterId id="2147483681" r:id="rId4"/>
    <p:sldMasterId id="2147483683" r:id="rId5"/>
  </p:sldMasterIdLst>
  <p:notesMasterIdLst>
    <p:notesMasterId r:id="rId33"/>
  </p:notesMasterIdLst>
  <p:sldIdLst>
    <p:sldId id="256" r:id="rId6"/>
    <p:sldId id="339" r:id="rId7"/>
    <p:sldId id="348" r:id="rId8"/>
    <p:sldId id="335" r:id="rId9"/>
    <p:sldId id="336" r:id="rId10"/>
    <p:sldId id="338" r:id="rId11"/>
    <p:sldId id="257" r:id="rId12"/>
    <p:sldId id="322" r:id="rId13"/>
    <p:sldId id="349" r:id="rId14"/>
    <p:sldId id="332" r:id="rId15"/>
    <p:sldId id="345" r:id="rId16"/>
    <p:sldId id="344" r:id="rId17"/>
    <p:sldId id="295" r:id="rId18"/>
    <p:sldId id="341" r:id="rId19"/>
    <p:sldId id="299" r:id="rId20"/>
    <p:sldId id="342" r:id="rId21"/>
    <p:sldId id="347" r:id="rId22"/>
    <p:sldId id="324" r:id="rId23"/>
    <p:sldId id="302" r:id="rId24"/>
    <p:sldId id="323" r:id="rId25"/>
    <p:sldId id="314" r:id="rId26"/>
    <p:sldId id="304" r:id="rId27"/>
    <p:sldId id="329" r:id="rId28"/>
    <p:sldId id="343" r:id="rId29"/>
    <p:sldId id="330" r:id="rId30"/>
    <p:sldId id="331" r:id="rId31"/>
    <p:sldId id="283" r:id="rId3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E0000"/>
    <a:srgbClr val="B0B37B"/>
    <a:srgbClr val="003A66"/>
    <a:srgbClr val="899FB4"/>
    <a:srgbClr val="C4A97C"/>
    <a:srgbClr val="EAE0C6"/>
    <a:srgbClr val="B40000"/>
    <a:srgbClr val="9A28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4" autoAdjust="0"/>
  </p:normalViewPr>
  <p:slideViewPr>
    <p:cSldViewPr snapToGrid="0" snapToObjects="1">
      <p:cViewPr>
        <p:scale>
          <a:sx n="127" d="100"/>
          <a:sy n="127" d="100"/>
        </p:scale>
        <p:origin x="-187" y="-3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3"/>
          <c:order val="3"/>
          <c:tx>
            <c:strRef>
              <c:f>Sheet1!$E$1</c:f>
              <c:strCache>
                <c:ptCount val="1"/>
                <c:pt idx="0">
                  <c:v>Total</c:v>
                </c:pt>
              </c:strCache>
            </c:strRef>
          </c:tx>
          <c:spPr>
            <a:gradFill flip="none" rotWithShape="1">
              <a:gsLst>
                <a:gs pos="50000">
                  <a:schemeClr val="bg1">
                    <a:lumMod val="95000"/>
                  </a:schemeClr>
                </a:gs>
                <a:gs pos="100000">
                  <a:schemeClr val="bg1">
                    <a:lumMod val="85000"/>
                  </a:schemeClr>
                </a:gs>
              </a:gsLst>
              <a:path path="circle">
                <a:fillToRect l="100000" t="100000"/>
              </a:path>
              <a:tileRect r="-100000" b="-100000"/>
            </a:gradFill>
            <a:effectLst/>
          </c:spPr>
          <c:invertIfNegative val="0"/>
          <c:dLbls>
            <c:numFmt formatCode="#,##0" sourceLinked="0"/>
            <c:txPr>
              <a:bodyPr/>
              <a:lstStyle/>
              <a:p>
                <a:pPr>
                  <a:defRPr sz="1200">
                    <a:solidFill>
                      <a:schemeClr val="tx1">
                        <a:lumMod val="95000"/>
                        <a:lumOff val="5000"/>
                      </a:schemeClr>
                    </a:solidFill>
                  </a:defRPr>
                </a:pPr>
                <a:endParaRPr lang="en-US"/>
              </a:p>
            </c:txPr>
            <c:showLegendKey val="0"/>
            <c:showVal val="1"/>
            <c:showCatName val="0"/>
            <c:showSerName val="0"/>
            <c:showPercent val="0"/>
            <c:showBubbleSize val="0"/>
            <c:showLeaderLines val="0"/>
          </c:dLbls>
          <c:cat>
            <c:strRef>
              <c:f>Sheet1!$A$2:$A$9</c:f>
              <c:strCache>
                <c:ptCount val="8"/>
                <c:pt idx="0">
                  <c:v>2008</c:v>
                </c:pt>
                <c:pt idx="1">
                  <c:v>2009</c:v>
                </c:pt>
                <c:pt idx="2">
                  <c:v>2010</c:v>
                </c:pt>
                <c:pt idx="3">
                  <c:v>2011</c:v>
                </c:pt>
                <c:pt idx="4">
                  <c:v>2012</c:v>
                </c:pt>
                <c:pt idx="5">
                  <c:v>2013</c:v>
                </c:pt>
                <c:pt idx="6">
                  <c:v>2014</c:v>
                </c:pt>
                <c:pt idx="7">
                  <c:v>2020 Projection</c:v>
                </c:pt>
              </c:strCache>
            </c:strRef>
          </c:cat>
          <c:val>
            <c:numRef>
              <c:f>Sheet1!$E$2:$E$9</c:f>
              <c:numCache>
                <c:formatCode>General</c:formatCode>
                <c:ptCount val="8"/>
                <c:pt idx="0">
                  <c:v>28422</c:v>
                </c:pt>
                <c:pt idx="1">
                  <c:v>30049</c:v>
                </c:pt>
                <c:pt idx="2">
                  <c:v>31637</c:v>
                </c:pt>
                <c:pt idx="3">
                  <c:v>32327</c:v>
                </c:pt>
                <c:pt idx="4">
                  <c:v>32467</c:v>
                </c:pt>
                <c:pt idx="5">
                  <c:v>33111</c:v>
                </c:pt>
                <c:pt idx="6">
                  <c:v>35134</c:v>
                </c:pt>
                <c:pt idx="7">
                  <c:v>40600</c:v>
                </c:pt>
              </c:numCache>
            </c:numRef>
          </c:val>
        </c:ser>
        <c:dLbls>
          <c:showLegendKey val="0"/>
          <c:showVal val="0"/>
          <c:showCatName val="0"/>
          <c:showSerName val="0"/>
          <c:showPercent val="0"/>
          <c:showBubbleSize val="0"/>
        </c:dLbls>
        <c:gapWidth val="80"/>
        <c:axId val="110099840"/>
        <c:axId val="118838400"/>
      </c:barChart>
      <c:barChart>
        <c:barDir val="col"/>
        <c:grouping val="clustered"/>
        <c:varyColors val="0"/>
        <c:ser>
          <c:idx val="0"/>
          <c:order val="0"/>
          <c:tx>
            <c:strRef>
              <c:f>Sheet1!$B$1</c:f>
              <c:strCache>
                <c:ptCount val="1"/>
                <c:pt idx="0">
                  <c:v>Graduate</c:v>
                </c:pt>
              </c:strCache>
            </c:strRef>
          </c:tx>
          <c:spPr>
            <a:gradFill flip="none" rotWithShape="1">
              <a:gsLst>
                <a:gs pos="0">
                  <a:srgbClr val="C4A97C"/>
                </a:gs>
                <a:gs pos="100000">
                  <a:srgbClr val="CCB497"/>
                </a:gs>
              </a:gsLst>
              <a:lin ang="16200000" scaled="0"/>
              <a:tileRect/>
            </a:gradFill>
            <a:effectLst/>
          </c:spPr>
          <c:invertIfNegative val="0"/>
          <c:dLbls>
            <c:numFmt formatCode="#,##0" sourceLinked="0"/>
            <c:txPr>
              <a:bodyPr rot="0" vert="horz"/>
              <a:lstStyle/>
              <a:p>
                <a:pPr>
                  <a:defRPr sz="850">
                    <a:solidFill>
                      <a:srgbClr val="595959"/>
                    </a:solidFill>
                  </a:defRPr>
                </a:pPr>
                <a:endParaRPr lang="en-US"/>
              </a:p>
            </c:txPr>
            <c:dLblPos val="outEnd"/>
            <c:showLegendKey val="0"/>
            <c:showVal val="1"/>
            <c:showCatName val="0"/>
            <c:showSerName val="0"/>
            <c:showPercent val="0"/>
            <c:showBubbleSize val="0"/>
            <c:showLeaderLines val="0"/>
          </c:dLbls>
          <c:cat>
            <c:strRef>
              <c:f>Sheet1!$A$2:$A$9</c:f>
              <c:strCache>
                <c:ptCount val="8"/>
                <c:pt idx="0">
                  <c:v>2008</c:v>
                </c:pt>
                <c:pt idx="1">
                  <c:v>2009</c:v>
                </c:pt>
                <c:pt idx="2">
                  <c:v>2010</c:v>
                </c:pt>
                <c:pt idx="3">
                  <c:v>2011</c:v>
                </c:pt>
                <c:pt idx="4">
                  <c:v>2012</c:v>
                </c:pt>
                <c:pt idx="5">
                  <c:v>2013</c:v>
                </c:pt>
                <c:pt idx="6">
                  <c:v>2014</c:v>
                </c:pt>
                <c:pt idx="7">
                  <c:v>2020 Projection</c:v>
                </c:pt>
              </c:strCache>
            </c:strRef>
          </c:cat>
          <c:val>
            <c:numRef>
              <c:f>Sheet1!$B$2:$B$9</c:f>
              <c:numCache>
                <c:formatCode>General</c:formatCode>
                <c:ptCount val="8"/>
                <c:pt idx="0">
                  <c:v>4670</c:v>
                </c:pt>
                <c:pt idx="1">
                  <c:v>5175</c:v>
                </c:pt>
                <c:pt idx="2">
                  <c:v>5505</c:v>
                </c:pt>
                <c:pt idx="3">
                  <c:v>5566</c:v>
                </c:pt>
                <c:pt idx="4">
                  <c:v>5294</c:v>
                </c:pt>
                <c:pt idx="5">
                  <c:v>5427</c:v>
                </c:pt>
                <c:pt idx="6">
                  <c:v>5881</c:v>
                </c:pt>
                <c:pt idx="7">
                  <c:v>8000</c:v>
                </c:pt>
              </c:numCache>
            </c:numRef>
          </c:val>
        </c:ser>
        <c:ser>
          <c:idx val="1"/>
          <c:order val="1"/>
          <c:tx>
            <c:strRef>
              <c:f>Sheet1!$C$1</c:f>
              <c:strCache>
                <c:ptCount val="1"/>
                <c:pt idx="0">
                  <c:v>Undergraduate</c:v>
                </c:pt>
              </c:strCache>
            </c:strRef>
          </c:tx>
          <c:spPr>
            <a:gradFill flip="none" rotWithShape="1">
              <a:gsLst>
                <a:gs pos="0">
                  <a:srgbClr val="B40000"/>
                </a:gs>
                <a:gs pos="100000">
                  <a:srgbClr val="EE0000"/>
                </a:gs>
              </a:gsLst>
              <a:path path="circle">
                <a:fillToRect l="100000" t="100000"/>
              </a:path>
              <a:tileRect r="-100000" b="-100000"/>
            </a:gradFill>
            <a:effectLst/>
          </c:spPr>
          <c:invertIfNegative val="0"/>
          <c:dLbls>
            <c:numFmt formatCode="#,##0" sourceLinked="0"/>
            <c:txPr>
              <a:bodyPr rot="0" vert="horz"/>
              <a:lstStyle/>
              <a:p>
                <a:pPr>
                  <a:defRPr sz="1000" baseline="0">
                    <a:solidFill>
                      <a:schemeClr val="tx1">
                        <a:lumMod val="65000"/>
                        <a:lumOff val="35000"/>
                      </a:schemeClr>
                    </a:solidFill>
                  </a:defRPr>
                </a:pPr>
                <a:endParaRPr lang="en-US"/>
              </a:p>
            </c:txPr>
            <c:showLegendKey val="0"/>
            <c:showVal val="1"/>
            <c:showCatName val="0"/>
            <c:showSerName val="0"/>
            <c:showPercent val="0"/>
            <c:showBubbleSize val="0"/>
            <c:showLeaderLines val="0"/>
          </c:dLbls>
          <c:cat>
            <c:strRef>
              <c:f>Sheet1!$A$2:$A$9</c:f>
              <c:strCache>
                <c:ptCount val="8"/>
                <c:pt idx="0">
                  <c:v>2008</c:v>
                </c:pt>
                <c:pt idx="1">
                  <c:v>2009</c:v>
                </c:pt>
                <c:pt idx="2">
                  <c:v>2010</c:v>
                </c:pt>
                <c:pt idx="3">
                  <c:v>2011</c:v>
                </c:pt>
                <c:pt idx="4">
                  <c:v>2012</c:v>
                </c:pt>
                <c:pt idx="5">
                  <c:v>2013</c:v>
                </c:pt>
                <c:pt idx="6">
                  <c:v>2014</c:v>
                </c:pt>
                <c:pt idx="7">
                  <c:v>2020 Projection</c:v>
                </c:pt>
              </c:strCache>
            </c:strRef>
          </c:cat>
          <c:val>
            <c:numRef>
              <c:f>Sheet1!$C$2:$C$9</c:f>
              <c:numCache>
                <c:formatCode>General</c:formatCode>
                <c:ptCount val="8"/>
                <c:pt idx="0">
                  <c:v>23107</c:v>
                </c:pt>
                <c:pt idx="1">
                  <c:v>24236</c:v>
                </c:pt>
                <c:pt idx="2">
                  <c:v>25462</c:v>
                </c:pt>
                <c:pt idx="3">
                  <c:v>26063</c:v>
                </c:pt>
                <c:pt idx="4">
                  <c:v>26481</c:v>
                </c:pt>
                <c:pt idx="5">
                  <c:v>27044</c:v>
                </c:pt>
                <c:pt idx="6">
                  <c:v>28609</c:v>
                </c:pt>
                <c:pt idx="7">
                  <c:v>32000</c:v>
                </c:pt>
              </c:numCache>
            </c:numRef>
          </c:val>
        </c:ser>
        <c:ser>
          <c:idx val="2"/>
          <c:order val="2"/>
          <c:tx>
            <c:strRef>
              <c:f>Sheet1!$D$1</c:f>
              <c:strCache>
                <c:ptCount val="1"/>
                <c:pt idx="0">
                  <c:v>Law</c:v>
                </c:pt>
              </c:strCache>
            </c:strRef>
          </c:tx>
          <c:spPr>
            <a:solidFill>
              <a:schemeClr val="tx1">
                <a:lumMod val="85000"/>
                <a:lumOff val="15000"/>
              </a:schemeClr>
            </a:solidFill>
            <a:effectLst/>
          </c:spPr>
          <c:invertIfNegative val="0"/>
          <c:dLbls>
            <c:numFmt formatCode="#,##0" sourceLinked="0"/>
            <c:txPr>
              <a:bodyPr rot="0" vert="horz" anchor="ctr" anchorCtr="1"/>
              <a:lstStyle/>
              <a:p>
                <a:pPr>
                  <a:defRPr sz="850" baseline="0">
                    <a:solidFill>
                      <a:srgbClr val="595959"/>
                    </a:solidFill>
                  </a:defRPr>
                </a:pPr>
                <a:endParaRPr lang="en-US"/>
              </a:p>
            </c:txPr>
            <c:showLegendKey val="0"/>
            <c:showVal val="1"/>
            <c:showCatName val="0"/>
            <c:showSerName val="0"/>
            <c:showPercent val="0"/>
            <c:showBubbleSize val="0"/>
            <c:showLeaderLines val="0"/>
          </c:dLbls>
          <c:cat>
            <c:strRef>
              <c:f>Sheet1!$A$2:$A$9</c:f>
              <c:strCache>
                <c:ptCount val="8"/>
                <c:pt idx="0">
                  <c:v>2008</c:v>
                </c:pt>
                <c:pt idx="1">
                  <c:v>2009</c:v>
                </c:pt>
                <c:pt idx="2">
                  <c:v>2010</c:v>
                </c:pt>
                <c:pt idx="3">
                  <c:v>2011</c:v>
                </c:pt>
                <c:pt idx="4">
                  <c:v>2012</c:v>
                </c:pt>
                <c:pt idx="5">
                  <c:v>2013</c:v>
                </c:pt>
                <c:pt idx="6">
                  <c:v>2014</c:v>
                </c:pt>
                <c:pt idx="7">
                  <c:v>2020 Projection</c:v>
                </c:pt>
              </c:strCache>
            </c:strRef>
          </c:cat>
          <c:val>
            <c:numRef>
              <c:f>Sheet1!$D$2:$D$9</c:f>
              <c:numCache>
                <c:formatCode>General</c:formatCode>
                <c:ptCount val="8"/>
                <c:pt idx="0">
                  <c:v>645</c:v>
                </c:pt>
                <c:pt idx="1">
                  <c:v>638</c:v>
                </c:pt>
                <c:pt idx="2">
                  <c:v>670</c:v>
                </c:pt>
                <c:pt idx="3">
                  <c:v>698</c:v>
                </c:pt>
                <c:pt idx="4">
                  <c:v>692</c:v>
                </c:pt>
                <c:pt idx="5">
                  <c:v>640</c:v>
                </c:pt>
                <c:pt idx="6">
                  <c:v>644</c:v>
                </c:pt>
                <c:pt idx="7">
                  <c:v>600</c:v>
                </c:pt>
              </c:numCache>
            </c:numRef>
          </c:val>
        </c:ser>
        <c:dLbls>
          <c:showLegendKey val="0"/>
          <c:showVal val="0"/>
          <c:showCatName val="0"/>
          <c:showSerName val="0"/>
          <c:showPercent val="0"/>
          <c:showBubbleSize val="0"/>
        </c:dLbls>
        <c:gapWidth val="80"/>
        <c:overlap val="-15"/>
        <c:axId val="118841728"/>
        <c:axId val="118839936"/>
      </c:barChart>
      <c:catAx>
        <c:axId val="110099840"/>
        <c:scaling>
          <c:orientation val="minMax"/>
        </c:scaling>
        <c:delete val="0"/>
        <c:axPos val="b"/>
        <c:numFmt formatCode="General" sourceLinked="1"/>
        <c:majorTickMark val="out"/>
        <c:minorTickMark val="none"/>
        <c:tickLblPos val="nextTo"/>
        <c:spPr>
          <a:ln>
            <a:solidFill>
              <a:schemeClr val="bg1">
                <a:lumMod val="85000"/>
              </a:schemeClr>
            </a:solidFill>
          </a:ln>
        </c:spPr>
        <c:txPr>
          <a:bodyPr/>
          <a:lstStyle/>
          <a:p>
            <a:pPr>
              <a:defRPr>
                <a:solidFill>
                  <a:schemeClr val="tx1"/>
                </a:solidFill>
              </a:defRPr>
            </a:pPr>
            <a:endParaRPr lang="en-US"/>
          </a:p>
        </c:txPr>
        <c:crossAx val="118838400"/>
        <c:crosses val="autoZero"/>
        <c:auto val="1"/>
        <c:lblAlgn val="ctr"/>
        <c:lblOffset val="100"/>
        <c:noMultiLvlLbl val="0"/>
      </c:catAx>
      <c:valAx>
        <c:axId val="11883840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spPr>
          <a:ln>
            <a:solidFill>
              <a:schemeClr val="bg1">
                <a:lumMod val="85000"/>
              </a:schemeClr>
            </a:solidFill>
          </a:ln>
        </c:spPr>
        <c:txPr>
          <a:bodyPr/>
          <a:lstStyle/>
          <a:p>
            <a:pPr>
              <a:defRPr sz="1200">
                <a:solidFill>
                  <a:schemeClr val="tx1"/>
                </a:solidFill>
              </a:defRPr>
            </a:pPr>
            <a:endParaRPr lang="en-US"/>
          </a:p>
        </c:txPr>
        <c:crossAx val="110099840"/>
        <c:crosses val="autoZero"/>
        <c:crossBetween val="between"/>
      </c:valAx>
      <c:valAx>
        <c:axId val="118839936"/>
        <c:scaling>
          <c:orientation val="minMax"/>
          <c:max val="35000"/>
        </c:scaling>
        <c:delete val="1"/>
        <c:axPos val="r"/>
        <c:numFmt formatCode="General" sourceLinked="1"/>
        <c:majorTickMark val="out"/>
        <c:minorTickMark val="none"/>
        <c:tickLblPos val="nextTo"/>
        <c:crossAx val="118841728"/>
        <c:crosses val="max"/>
        <c:crossBetween val="between"/>
      </c:valAx>
      <c:catAx>
        <c:axId val="118841728"/>
        <c:scaling>
          <c:orientation val="minMax"/>
        </c:scaling>
        <c:delete val="1"/>
        <c:axPos val="b"/>
        <c:numFmt formatCode="General" sourceLinked="1"/>
        <c:majorTickMark val="out"/>
        <c:minorTickMark val="none"/>
        <c:tickLblPos val="nextTo"/>
        <c:crossAx val="118839936"/>
        <c:crosses val="autoZero"/>
        <c:auto val="1"/>
        <c:lblAlgn val="ctr"/>
        <c:lblOffset val="100"/>
        <c:noMultiLvlLbl val="0"/>
      </c:catAx>
      <c:spPr>
        <a:ln>
          <a:solidFill>
            <a:schemeClr val="bg1">
              <a:lumMod val="85000"/>
            </a:schemeClr>
          </a:solidFill>
        </a:ln>
      </c:spPr>
    </c:plotArea>
    <c:legend>
      <c:legendPos val="t"/>
      <c:layout>
        <c:manualLayout>
          <c:xMode val="edge"/>
          <c:yMode val="edge"/>
          <c:x val="0.56067412626053303"/>
          <c:y val="1.8779342723004699E-2"/>
          <c:w val="0.416456923147764"/>
          <c:h val="4.9920150826217098E-2"/>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400" b="1">
          <a:solidFill>
            <a:schemeClr val="bg1">
              <a:lumMod val="50000"/>
            </a:schemeClr>
          </a:solidFill>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Avg Reading</c:v>
                </c:pt>
              </c:strCache>
            </c:strRef>
          </c:tx>
          <c:spPr>
            <a:gradFill flip="none" rotWithShape="1">
              <a:gsLst>
                <a:gs pos="0">
                  <a:srgbClr val="B40000"/>
                </a:gs>
                <a:gs pos="100000">
                  <a:srgbClr val="EE0000"/>
                </a:gs>
              </a:gsLst>
              <a:lin ang="16200000" scaled="0"/>
              <a:tileRect/>
            </a:gradFill>
            <a:effectLst/>
          </c:spPr>
          <c:invertIfNegative val="0"/>
          <c:dLbls>
            <c:txPr>
              <a:bodyPr/>
              <a:lstStyle/>
              <a:p>
                <a:pPr>
                  <a:defRPr sz="800">
                    <a:solidFill>
                      <a:schemeClr val="bg1"/>
                    </a:solidFill>
                  </a:defRPr>
                </a:pPr>
                <a:endParaRPr lang="en-US"/>
              </a:p>
            </c:txPr>
            <c:dLblPos val="inEnd"/>
            <c:showLegendKey val="0"/>
            <c:showVal val="1"/>
            <c:showCatName val="0"/>
            <c:showSerName val="0"/>
            <c:showPercent val="0"/>
            <c:showBubbleSize val="0"/>
            <c:showLeaderLines val="0"/>
          </c:dLbls>
          <c:cat>
            <c:strRef>
              <c:f>Sheet1!$A$2:$A$9</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Sheet1!$B$2:$B$9</c:f>
              <c:numCache>
                <c:formatCode>General</c:formatCode>
                <c:ptCount val="8"/>
                <c:pt idx="0">
                  <c:v>535</c:v>
                </c:pt>
                <c:pt idx="1">
                  <c:v>542</c:v>
                </c:pt>
                <c:pt idx="2">
                  <c:v>535</c:v>
                </c:pt>
                <c:pt idx="3">
                  <c:v>538</c:v>
                </c:pt>
                <c:pt idx="4">
                  <c:v>541</c:v>
                </c:pt>
                <c:pt idx="5">
                  <c:v>544</c:v>
                </c:pt>
                <c:pt idx="6">
                  <c:v>543</c:v>
                </c:pt>
                <c:pt idx="7">
                  <c:v>541</c:v>
                </c:pt>
              </c:numCache>
            </c:numRef>
          </c:val>
        </c:ser>
        <c:ser>
          <c:idx val="1"/>
          <c:order val="1"/>
          <c:tx>
            <c:strRef>
              <c:f>Sheet1!$C$1</c:f>
              <c:strCache>
                <c:ptCount val="1"/>
                <c:pt idx="0">
                  <c:v>Avg Math</c:v>
                </c:pt>
              </c:strCache>
            </c:strRef>
          </c:tx>
          <c:spPr>
            <a:gradFill flip="none" rotWithShape="1">
              <a:gsLst>
                <a:gs pos="0">
                  <a:srgbClr val="C4A97C"/>
                </a:gs>
                <a:gs pos="100000">
                  <a:srgbClr val="EAE0C6"/>
                </a:gs>
              </a:gsLst>
              <a:lin ang="16200000" scaled="0"/>
              <a:tileRect/>
            </a:gradFill>
            <a:effectLst/>
          </c:spPr>
          <c:invertIfNegative val="0"/>
          <c:dLbls>
            <c:txPr>
              <a:bodyPr/>
              <a:lstStyle/>
              <a:p>
                <a:pPr>
                  <a:defRPr sz="800"/>
                </a:pPr>
                <a:endParaRPr lang="en-US"/>
              </a:p>
            </c:txPr>
            <c:dLblPos val="inEnd"/>
            <c:showLegendKey val="0"/>
            <c:showVal val="1"/>
            <c:showCatName val="0"/>
            <c:showSerName val="0"/>
            <c:showPercent val="0"/>
            <c:showBubbleSize val="0"/>
            <c:showLeaderLines val="0"/>
          </c:dLbls>
          <c:cat>
            <c:strRef>
              <c:f>Sheet1!$A$2:$A$9</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Sheet1!$C$2:$C$9</c:f>
              <c:numCache>
                <c:formatCode>General</c:formatCode>
                <c:ptCount val="8"/>
                <c:pt idx="0">
                  <c:v>558</c:v>
                </c:pt>
                <c:pt idx="1">
                  <c:v>570</c:v>
                </c:pt>
                <c:pt idx="2">
                  <c:v>566</c:v>
                </c:pt>
                <c:pt idx="3">
                  <c:v>565</c:v>
                </c:pt>
                <c:pt idx="4">
                  <c:v>566</c:v>
                </c:pt>
                <c:pt idx="5">
                  <c:v>574</c:v>
                </c:pt>
                <c:pt idx="6">
                  <c:v>573</c:v>
                </c:pt>
                <c:pt idx="7">
                  <c:v>564</c:v>
                </c:pt>
              </c:numCache>
            </c:numRef>
          </c:val>
        </c:ser>
        <c:dLbls>
          <c:showLegendKey val="0"/>
          <c:showVal val="0"/>
          <c:showCatName val="0"/>
          <c:showSerName val="0"/>
          <c:showPercent val="0"/>
          <c:showBubbleSize val="0"/>
        </c:dLbls>
        <c:gapWidth val="100"/>
        <c:axId val="118912896"/>
        <c:axId val="118914432"/>
      </c:barChart>
      <c:lineChart>
        <c:grouping val="standard"/>
        <c:varyColors val="0"/>
        <c:ser>
          <c:idx val="2"/>
          <c:order val="2"/>
          <c:tx>
            <c:strRef>
              <c:f>Sheet1!$D$1</c:f>
              <c:strCache>
                <c:ptCount val="1"/>
                <c:pt idx="0">
                  <c:v>Total Average</c:v>
                </c:pt>
              </c:strCache>
            </c:strRef>
          </c:tx>
          <c:spPr>
            <a:ln w="50800">
              <a:solidFill>
                <a:schemeClr val="tx1">
                  <a:lumMod val="75000"/>
                  <a:lumOff val="25000"/>
                </a:schemeClr>
              </a:solidFill>
            </a:ln>
            <a:effectLst/>
          </c:spPr>
          <c:marker>
            <c:symbol val="circle"/>
            <c:size val="10"/>
            <c:spPr>
              <a:solidFill>
                <a:schemeClr val="bg1"/>
              </a:solidFill>
              <a:ln w="50800">
                <a:solidFill>
                  <a:schemeClr val="tx1">
                    <a:lumMod val="75000"/>
                    <a:lumOff val="25000"/>
                  </a:schemeClr>
                </a:solidFill>
              </a:ln>
              <a:effectLst/>
            </c:spPr>
          </c:marker>
          <c:dLbls>
            <c:txPr>
              <a:bodyPr/>
              <a:lstStyle/>
              <a:p>
                <a:pPr>
                  <a:defRPr sz="800"/>
                </a:pPr>
                <a:endParaRPr lang="en-US"/>
              </a:p>
            </c:txPr>
            <c:dLblPos val="t"/>
            <c:showLegendKey val="0"/>
            <c:showVal val="1"/>
            <c:showCatName val="0"/>
            <c:showSerName val="0"/>
            <c:showPercent val="0"/>
            <c:showBubbleSize val="0"/>
            <c:showLeaderLines val="0"/>
          </c:dLbls>
          <c:cat>
            <c:strRef>
              <c:f>Sheet1!$A$2:$A$9</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Sheet1!$D$2:$D$9</c:f>
              <c:numCache>
                <c:formatCode>General</c:formatCode>
                <c:ptCount val="8"/>
                <c:pt idx="0">
                  <c:v>1092</c:v>
                </c:pt>
                <c:pt idx="1">
                  <c:v>1113</c:v>
                </c:pt>
                <c:pt idx="2">
                  <c:v>1101</c:v>
                </c:pt>
                <c:pt idx="3">
                  <c:v>1104</c:v>
                </c:pt>
                <c:pt idx="4">
                  <c:v>1107</c:v>
                </c:pt>
                <c:pt idx="5">
                  <c:v>1117</c:v>
                </c:pt>
                <c:pt idx="6">
                  <c:v>1115</c:v>
                </c:pt>
                <c:pt idx="7">
                  <c:v>1105</c:v>
                </c:pt>
              </c:numCache>
            </c:numRef>
          </c:val>
          <c:smooth val="0"/>
        </c:ser>
        <c:dLbls>
          <c:showLegendKey val="0"/>
          <c:showVal val="0"/>
          <c:showCatName val="0"/>
          <c:showSerName val="0"/>
          <c:showPercent val="0"/>
          <c:showBubbleSize val="0"/>
        </c:dLbls>
        <c:marker val="1"/>
        <c:smooth val="0"/>
        <c:axId val="118925952"/>
        <c:axId val="118924416"/>
      </c:lineChart>
      <c:catAx>
        <c:axId val="118912896"/>
        <c:scaling>
          <c:orientation val="minMax"/>
        </c:scaling>
        <c:delete val="0"/>
        <c:axPos val="b"/>
        <c:majorTickMark val="out"/>
        <c:minorTickMark val="none"/>
        <c:tickLblPos val="nextTo"/>
        <c:spPr>
          <a:ln>
            <a:solidFill>
              <a:schemeClr val="bg1">
                <a:lumMod val="85000"/>
              </a:schemeClr>
            </a:solidFill>
          </a:ln>
        </c:spPr>
        <c:crossAx val="118914432"/>
        <c:crosses val="autoZero"/>
        <c:auto val="1"/>
        <c:lblAlgn val="ctr"/>
        <c:lblOffset val="100"/>
        <c:noMultiLvlLbl val="0"/>
      </c:catAx>
      <c:valAx>
        <c:axId val="118914432"/>
        <c:scaling>
          <c:orientation val="minMax"/>
          <c:max val="700"/>
          <c:min val="200"/>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85000"/>
              </a:schemeClr>
            </a:solidFill>
          </a:ln>
        </c:spPr>
        <c:crossAx val="118912896"/>
        <c:crosses val="autoZero"/>
        <c:crossBetween val="between"/>
        <c:majorUnit val="100"/>
      </c:valAx>
      <c:valAx>
        <c:axId val="118924416"/>
        <c:scaling>
          <c:orientation val="minMax"/>
          <c:max val="1150"/>
          <c:min val="900"/>
        </c:scaling>
        <c:delete val="0"/>
        <c:axPos val="r"/>
        <c:numFmt formatCode="General" sourceLinked="1"/>
        <c:majorTickMark val="out"/>
        <c:minorTickMark val="none"/>
        <c:tickLblPos val="nextTo"/>
        <c:spPr>
          <a:ln>
            <a:solidFill>
              <a:schemeClr val="bg1">
                <a:lumMod val="85000"/>
              </a:schemeClr>
            </a:solidFill>
          </a:ln>
        </c:spPr>
        <c:crossAx val="118925952"/>
        <c:crosses val="max"/>
        <c:crossBetween val="between"/>
      </c:valAx>
      <c:catAx>
        <c:axId val="118925952"/>
        <c:scaling>
          <c:orientation val="minMax"/>
        </c:scaling>
        <c:delete val="1"/>
        <c:axPos val="b"/>
        <c:majorTickMark val="out"/>
        <c:minorTickMark val="none"/>
        <c:tickLblPos val="nextTo"/>
        <c:crossAx val="118924416"/>
        <c:crosses val="autoZero"/>
        <c:auto val="1"/>
        <c:lblAlgn val="ctr"/>
        <c:lblOffset val="100"/>
        <c:noMultiLvlLbl val="0"/>
      </c:catAx>
      <c:spPr>
        <a:ln>
          <a:solidFill>
            <a:schemeClr val="bg1">
              <a:lumMod val="85000"/>
            </a:schemeClr>
          </a:solidFill>
        </a:ln>
      </c:spPr>
    </c:plotArea>
    <c:legend>
      <c:legendPos val="b"/>
      <c:layout/>
      <c:overlay val="0"/>
      <c:txPr>
        <a:bodyPr/>
        <a:lstStyle/>
        <a:p>
          <a:pPr>
            <a:defRPr sz="800"/>
          </a:pPr>
          <a:endParaRPr lang="en-US"/>
        </a:p>
      </c:txPr>
    </c:legend>
    <c:plotVisOnly val="1"/>
    <c:dispBlanksAs val="gap"/>
    <c:showDLblsOverMax val="0"/>
  </c:chart>
  <c:txPr>
    <a:bodyPr/>
    <a:lstStyle/>
    <a:p>
      <a:pPr>
        <a:defRPr sz="1000" b="1">
          <a:solidFill>
            <a:schemeClr val="bg1">
              <a:lumMod val="50000"/>
            </a:schemeClr>
          </a:solidFill>
          <a:latin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'[Faculty Salary Comparison (Source IPEDS Academic Year).xlsx]Sheet1'!$B$33</c:f>
              <c:strCache>
                <c:ptCount val="1"/>
                <c:pt idx="0">
                  <c:v>TTU</c:v>
                </c:pt>
              </c:strCache>
            </c:strRef>
          </c:tx>
          <c:spPr>
            <a:gradFill flip="none" rotWithShape="1">
              <a:gsLst>
                <a:gs pos="0">
                  <a:srgbClr val="B40000"/>
                </a:gs>
                <a:gs pos="100000">
                  <a:srgbClr val="EE0000"/>
                </a:gs>
              </a:gsLst>
              <a:lin ang="16200000" scaled="0"/>
              <a:tileRect/>
            </a:gradFill>
            <a:ln>
              <a:noFill/>
            </a:ln>
            <a:effectLst/>
          </c:spPr>
          <c:invertIfNegative val="0"/>
          <c:dLbls>
            <c:spPr>
              <a:noFill/>
              <a:ln>
                <a:noFill/>
              </a:ln>
              <a:effectLst/>
            </c:spPr>
            <c:txPr>
              <a:bodyPr rot="0" vert="horz"/>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Salary Comparison (Source IPEDS Academic Year).xlsx]Sheet1'!$A$34:$A$37</c:f>
              <c:strCache>
                <c:ptCount val="4"/>
                <c:pt idx="0">
                  <c:v>Full Professor</c:v>
                </c:pt>
                <c:pt idx="1">
                  <c:v>Associate Professor</c:v>
                </c:pt>
                <c:pt idx="2">
                  <c:v>Assistant Professor</c:v>
                </c:pt>
                <c:pt idx="3">
                  <c:v>Instructors</c:v>
                </c:pt>
              </c:strCache>
            </c:strRef>
          </c:cat>
          <c:val>
            <c:numRef>
              <c:f>'[Faculty Salary Comparison (Source IPEDS Academic Year).xlsx]Sheet1'!$B$34:$B$37</c:f>
              <c:numCache>
                <c:formatCode>"$"#,##0</c:formatCode>
                <c:ptCount val="4"/>
                <c:pt idx="0">
                  <c:v>114228</c:v>
                </c:pt>
                <c:pt idx="1">
                  <c:v>77274</c:v>
                </c:pt>
                <c:pt idx="2">
                  <c:v>68805</c:v>
                </c:pt>
                <c:pt idx="3">
                  <c:v>47808</c:v>
                </c:pt>
              </c:numCache>
            </c:numRef>
          </c:val>
        </c:ser>
        <c:ser>
          <c:idx val="1"/>
          <c:order val="1"/>
          <c:tx>
            <c:strRef>
              <c:f>'[Faculty Salary Comparison (Source IPEDS Academic Year).xlsx]Sheet1'!$C$33</c:f>
              <c:strCache>
                <c:ptCount val="1"/>
                <c:pt idx="0">
                  <c:v>TX Public Universities (source THECB)</c:v>
                </c:pt>
              </c:strCache>
            </c:strRef>
          </c:tx>
          <c:spPr>
            <a:gradFill flip="none" rotWithShape="1">
              <a:gsLst>
                <a:gs pos="0">
                  <a:sysClr val="window" lastClr="FFFFFF">
                    <a:lumMod val="65000"/>
                  </a:sysClr>
                </a:gs>
                <a:gs pos="100000">
                  <a:sysClr val="window" lastClr="FFFFFF">
                    <a:lumMod val="85000"/>
                  </a:sysClr>
                </a:gs>
              </a:gsLst>
              <a:lin ang="16200000" scaled="0"/>
              <a:tileRect/>
            </a:gradFill>
            <a:ln>
              <a:noFill/>
            </a:ln>
            <a:effectLst/>
          </c:spPr>
          <c:invertIfNegative val="0"/>
          <c:dLbls>
            <c:spPr>
              <a:noFill/>
              <a:ln>
                <a:noFill/>
              </a:ln>
              <a:effectLst/>
            </c:spPr>
            <c:txPr>
              <a:bodyPr rot="0" vert="horz"/>
              <a:lstStyle/>
              <a:p>
                <a:pPr>
                  <a:defRPr sz="9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Salary Comparison (Source IPEDS Academic Year).xlsx]Sheet1'!$A$34:$A$37</c:f>
              <c:strCache>
                <c:ptCount val="4"/>
                <c:pt idx="0">
                  <c:v>Full Professor</c:v>
                </c:pt>
                <c:pt idx="1">
                  <c:v>Associate Professor</c:v>
                </c:pt>
                <c:pt idx="2">
                  <c:v>Assistant Professor</c:v>
                </c:pt>
                <c:pt idx="3">
                  <c:v>Instructors</c:v>
                </c:pt>
              </c:strCache>
            </c:strRef>
          </c:cat>
          <c:val>
            <c:numRef>
              <c:f>'[Faculty Salary Comparison (Source IPEDS Academic Year).xlsx]Sheet1'!$C$34:$C$37</c:f>
              <c:numCache>
                <c:formatCode>"$"#,##0</c:formatCode>
                <c:ptCount val="4"/>
                <c:pt idx="0">
                  <c:v>117286</c:v>
                </c:pt>
                <c:pt idx="1">
                  <c:v>80673</c:v>
                </c:pt>
                <c:pt idx="2">
                  <c:v>70478</c:v>
                </c:pt>
                <c:pt idx="3">
                  <c:v>53655</c:v>
                </c:pt>
              </c:numCache>
            </c:numRef>
          </c:val>
        </c:ser>
        <c:ser>
          <c:idx val="2"/>
          <c:order val="2"/>
          <c:tx>
            <c:strRef>
              <c:f>'[Faculty Salary Comparison (Source IPEDS Academic Year).xlsx]Sheet1'!$D$33</c:f>
              <c:strCache>
                <c:ptCount val="1"/>
                <c:pt idx="0">
                  <c:v>Peer Institutions (source IPEDS)</c:v>
                </c:pt>
              </c:strCache>
            </c:strRef>
          </c:tx>
          <c:spPr>
            <a:gradFill flip="none" rotWithShape="1">
              <a:gsLst>
                <a:gs pos="0">
                  <a:sysClr val="windowText" lastClr="000000">
                    <a:lumMod val="95000"/>
                    <a:lumOff val="5000"/>
                  </a:sysClr>
                </a:gs>
                <a:gs pos="100000">
                  <a:sysClr val="windowText" lastClr="000000">
                    <a:lumMod val="75000"/>
                    <a:lumOff val="25000"/>
                  </a:sysClr>
                </a:gs>
              </a:gsLst>
              <a:lin ang="16200000" scaled="0"/>
              <a:tileRect/>
            </a:gradFill>
            <a:ln>
              <a:noFill/>
            </a:ln>
            <a:effectLst/>
          </c:spPr>
          <c:invertIfNegative val="0"/>
          <c:dLbls>
            <c:spPr>
              <a:noFill/>
              <a:ln>
                <a:noFill/>
              </a:ln>
              <a:effectLst/>
            </c:spPr>
            <c:txPr>
              <a:bodyPr rot="0" vert="horz"/>
              <a:lstStyle/>
              <a:p>
                <a:pPr>
                  <a:defRPr sz="9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Salary Comparison (Source IPEDS Academic Year).xlsx]Sheet1'!$A$34:$A$37</c:f>
              <c:strCache>
                <c:ptCount val="4"/>
                <c:pt idx="0">
                  <c:v>Full Professor</c:v>
                </c:pt>
                <c:pt idx="1">
                  <c:v>Associate Professor</c:v>
                </c:pt>
                <c:pt idx="2">
                  <c:v>Assistant Professor</c:v>
                </c:pt>
                <c:pt idx="3">
                  <c:v>Instructors</c:v>
                </c:pt>
              </c:strCache>
            </c:strRef>
          </c:cat>
          <c:val>
            <c:numRef>
              <c:f>'[Faculty Salary Comparison (Source IPEDS Academic Year).xlsx]Sheet1'!$D$34:$D$37</c:f>
              <c:numCache>
                <c:formatCode>"$"#,##0</c:formatCode>
                <c:ptCount val="4"/>
                <c:pt idx="0">
                  <c:v>121212</c:v>
                </c:pt>
                <c:pt idx="1">
                  <c:v>86049</c:v>
                </c:pt>
                <c:pt idx="2">
                  <c:v>74952</c:v>
                </c:pt>
                <c:pt idx="3">
                  <c:v>47214</c:v>
                </c:pt>
              </c:numCache>
            </c:numRef>
          </c:val>
        </c:ser>
        <c:dLbls>
          <c:showLegendKey val="0"/>
          <c:showVal val="0"/>
          <c:showCatName val="0"/>
          <c:showSerName val="0"/>
          <c:showPercent val="0"/>
          <c:showBubbleSize val="0"/>
        </c:dLbls>
        <c:gapWidth val="50"/>
        <c:axId val="117260672"/>
        <c:axId val="117262208"/>
      </c:barChart>
      <c:catAx>
        <c:axId val="11726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rgbClr val="A6A6A6"/>
                </a:solidFill>
              </a:defRPr>
            </a:pPr>
            <a:endParaRPr lang="en-US"/>
          </a:p>
        </c:txPr>
        <c:crossAx val="117262208"/>
        <c:crosses val="autoZero"/>
        <c:auto val="1"/>
        <c:lblAlgn val="ctr"/>
        <c:lblOffset val="100"/>
        <c:noMultiLvlLbl val="0"/>
      </c:catAx>
      <c:valAx>
        <c:axId val="117262208"/>
        <c:scaling>
          <c:orientation val="minMax"/>
          <c:max val="13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vert="horz"/>
          <a:lstStyle/>
          <a:p>
            <a:pPr>
              <a:defRPr>
                <a:solidFill>
                  <a:schemeClr val="bg1">
                    <a:lumMod val="65000"/>
                  </a:schemeClr>
                </a:solidFill>
              </a:defRPr>
            </a:pPr>
            <a:endParaRPr lang="en-US"/>
          </a:p>
        </c:txPr>
        <c:crossAx val="117260672"/>
        <c:crosses val="autoZero"/>
        <c:crossBetween val="between"/>
        <c:majorUnit val="10000"/>
      </c:valAx>
      <c:spPr>
        <a:noFill/>
        <a:ln>
          <a:solidFill>
            <a:sysClr val="window" lastClr="FFFFFF">
              <a:lumMod val="85000"/>
            </a:sysClr>
          </a:solidFill>
        </a:ln>
        <a:effectLst/>
      </c:spPr>
    </c:plotArea>
    <c:legend>
      <c:legendPos val="t"/>
      <c:layout>
        <c:manualLayout>
          <c:xMode val="edge"/>
          <c:yMode val="edge"/>
          <c:x val="0.33299747253815498"/>
          <c:y val="2.8206262178872701E-2"/>
          <c:w val="0.64573344998541804"/>
          <c:h val="6.3286135039701097E-2"/>
        </c:manualLayout>
      </c:layout>
      <c:overlay val="0"/>
      <c:spPr>
        <a:noFill/>
        <a:ln>
          <a:noFill/>
        </a:ln>
        <a:effectLst/>
      </c:spPr>
      <c:txPr>
        <a:bodyPr rot="0" vert="horz"/>
        <a:lstStyle/>
        <a:p>
          <a:pPr>
            <a:defRPr sz="900">
              <a:solidFill>
                <a:srgbClr val="A6A6A6"/>
              </a:solidFill>
            </a:defRPr>
          </a:pPr>
          <a:endParaRPr lang="en-US"/>
        </a:p>
      </c:txPr>
    </c:legend>
    <c:plotVisOnly val="1"/>
    <c:dispBlanksAs val="gap"/>
    <c:showDLblsOverMax val="0"/>
  </c:chart>
  <c:spPr>
    <a:noFill/>
    <a:ln>
      <a:noFill/>
    </a:ln>
    <a:effectLst/>
  </c:spPr>
  <c:txPr>
    <a:bodyPr/>
    <a:lstStyle/>
    <a:p>
      <a:pPr>
        <a:defRPr b="1">
          <a:solidFill>
            <a:schemeClr val="bg1">
              <a:lumMod val="50000"/>
            </a:schemeClr>
          </a:solidFill>
          <a:latin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 of Total Formula Funding</c:v>
                </c:pt>
              </c:strCache>
            </c:strRef>
          </c:tx>
          <c:spPr>
            <a:ln w="50800">
              <a:solidFill>
                <a:srgbClr val="EE0000"/>
              </a:solidFill>
            </a:ln>
          </c:spPr>
          <c:marker>
            <c:symbol val="circle"/>
            <c:size val="12"/>
            <c:spPr>
              <a:solidFill>
                <a:schemeClr val="bg1"/>
              </a:solidFill>
              <a:ln w="50800">
                <a:solidFill>
                  <a:srgbClr val="EE0000"/>
                </a:solidFill>
              </a:ln>
            </c:spPr>
          </c:marker>
          <c:dLbls>
            <c:dLbl>
              <c:idx val="0"/>
              <c:tx>
                <c:rich>
                  <a:bodyPr/>
                  <a:lstStyle/>
                  <a:p>
                    <a:r>
                      <a:rPr lang="en-US" sz="1100"/>
                      <a:t>6.76%</a:t>
                    </a:r>
                  </a:p>
                  <a:p>
                    <a:r>
                      <a:rPr lang="en-US" sz="1100" baseline="0"/>
                      <a:t>1,817,523 WSCH</a:t>
                    </a:r>
                    <a:endParaRPr lang="en-US" baseline="0"/>
                  </a:p>
                </c:rich>
              </c:tx>
              <c:dLblPos val="t"/>
              <c:showLegendKey val="0"/>
              <c:showVal val="1"/>
              <c:showCatName val="0"/>
              <c:showSerName val="0"/>
              <c:showPercent val="0"/>
              <c:showBubbleSize val="0"/>
            </c:dLbl>
            <c:dLbl>
              <c:idx val="1"/>
              <c:tx>
                <c:rich>
                  <a:bodyPr/>
                  <a:lstStyle/>
                  <a:p>
                    <a:r>
                      <a:rPr lang="en-US" sz="1100"/>
                      <a:t>6.55%</a:t>
                    </a:r>
                  </a:p>
                  <a:p>
                    <a:r>
                      <a:rPr lang="en-US" sz="1100"/>
                      <a:t>1,816,006 WSCH</a:t>
                    </a:r>
                    <a:endParaRPr lang="en-US"/>
                  </a:p>
                </c:rich>
              </c:tx>
              <c:dLblPos val="b"/>
              <c:showLegendKey val="0"/>
              <c:showVal val="1"/>
              <c:showCatName val="0"/>
              <c:showSerName val="0"/>
              <c:showPercent val="0"/>
              <c:showBubbleSize val="0"/>
            </c:dLbl>
            <c:dLbl>
              <c:idx val="2"/>
              <c:tx>
                <c:rich>
                  <a:bodyPr/>
                  <a:lstStyle/>
                  <a:p>
                    <a:r>
                      <a:rPr lang="en-US" sz="1100" dirty="0"/>
                      <a:t>6.76%</a:t>
                    </a:r>
                  </a:p>
                  <a:p>
                    <a:r>
                      <a:rPr lang="en-US" sz="1100" dirty="0"/>
                      <a:t>2,041,701 WSCH</a:t>
                    </a:r>
                    <a:endParaRPr lang="en-US" dirty="0"/>
                  </a:p>
                </c:rich>
              </c:tx>
              <c:dLblPos val="t"/>
              <c:showLegendKey val="0"/>
              <c:showVal val="1"/>
              <c:showCatName val="0"/>
              <c:showSerName val="0"/>
              <c:showPercent val="0"/>
              <c:showBubbleSize val="0"/>
            </c:dLbl>
            <c:dLbl>
              <c:idx val="3"/>
              <c:tx>
                <c:rich>
                  <a:bodyPr/>
                  <a:lstStyle/>
                  <a:p>
                    <a:r>
                      <a:rPr lang="en-US" sz="1100"/>
                      <a:t>6.74%</a:t>
                    </a:r>
                  </a:p>
                  <a:p>
                    <a:r>
                      <a:rPr lang="en-US" sz="1100"/>
                      <a:t>2,243,698 WSCH</a:t>
                    </a:r>
                    <a:endParaRPr lang="en-US"/>
                  </a:p>
                </c:rich>
              </c:tx>
              <c:dLblPos val="t"/>
              <c:showLegendKey val="0"/>
              <c:showVal val="1"/>
              <c:showCatName val="0"/>
              <c:showSerName val="0"/>
              <c:showPercent val="0"/>
              <c:showBubbleSize val="0"/>
            </c:dLbl>
            <c:txPr>
              <a:bodyPr/>
              <a:lstStyle/>
              <a:p>
                <a:pPr>
                  <a:defRPr sz="1100"/>
                </a:pPr>
                <a:endParaRPr lang="en-US"/>
              </a:p>
            </c:txPr>
            <c:dLblPos val="t"/>
            <c:showLegendKey val="0"/>
            <c:showVal val="1"/>
            <c:showCatName val="0"/>
            <c:showSerName val="0"/>
            <c:showPercent val="0"/>
            <c:showBubbleSize val="0"/>
            <c:showLeaderLines val="0"/>
          </c:dLbls>
          <c:cat>
            <c:strRef>
              <c:f>Sheet1!$A$3:$A$6</c:f>
              <c:strCache>
                <c:ptCount val="4"/>
                <c:pt idx="0">
                  <c:v>08/09</c:v>
                </c:pt>
                <c:pt idx="1">
                  <c:v>10/11</c:v>
                </c:pt>
                <c:pt idx="2">
                  <c:v>12/13</c:v>
                </c:pt>
                <c:pt idx="3">
                  <c:v>14/15</c:v>
                </c:pt>
              </c:strCache>
            </c:strRef>
          </c:cat>
          <c:val>
            <c:numRef>
              <c:f>Sheet1!$B$3:$B$6</c:f>
              <c:numCache>
                <c:formatCode>0.00%</c:formatCode>
                <c:ptCount val="4"/>
                <c:pt idx="0">
                  <c:v>6.7599999999999993E-2</c:v>
                </c:pt>
                <c:pt idx="1">
                  <c:v>6.5500000000000003E-2</c:v>
                </c:pt>
                <c:pt idx="2">
                  <c:v>6.7599999999999993E-2</c:v>
                </c:pt>
                <c:pt idx="3">
                  <c:v>6.7400000000000002E-2</c:v>
                </c:pt>
              </c:numCache>
            </c:numRef>
          </c:val>
          <c:smooth val="0"/>
        </c:ser>
        <c:dLbls>
          <c:showLegendKey val="0"/>
          <c:showVal val="0"/>
          <c:showCatName val="0"/>
          <c:showSerName val="0"/>
          <c:showPercent val="0"/>
          <c:showBubbleSize val="0"/>
        </c:dLbls>
        <c:marker val="1"/>
        <c:smooth val="0"/>
        <c:axId val="117362688"/>
        <c:axId val="117364224"/>
      </c:lineChart>
      <c:catAx>
        <c:axId val="117362688"/>
        <c:scaling>
          <c:orientation val="minMax"/>
        </c:scaling>
        <c:delete val="0"/>
        <c:axPos val="b"/>
        <c:majorTickMark val="out"/>
        <c:minorTickMark val="none"/>
        <c:tickLblPos val="nextTo"/>
        <c:spPr>
          <a:ln>
            <a:solidFill>
              <a:schemeClr val="bg1">
                <a:lumMod val="85000"/>
              </a:schemeClr>
            </a:solidFill>
          </a:ln>
        </c:spPr>
        <c:crossAx val="117364224"/>
        <c:crosses val="autoZero"/>
        <c:auto val="1"/>
        <c:lblAlgn val="ctr"/>
        <c:lblOffset val="100"/>
        <c:noMultiLvlLbl val="0"/>
      </c:catAx>
      <c:valAx>
        <c:axId val="117364224"/>
        <c:scaling>
          <c:orientation val="minMax"/>
          <c:max val="6.9000000000000006E-2"/>
          <c:min val="6.4000000000000001E-2"/>
        </c:scaling>
        <c:delete val="0"/>
        <c:axPos val="l"/>
        <c:majorGridlines>
          <c:spPr>
            <a:ln>
              <a:solidFill>
                <a:schemeClr val="bg1">
                  <a:lumMod val="85000"/>
                </a:schemeClr>
              </a:solidFill>
            </a:ln>
          </c:spPr>
        </c:majorGridlines>
        <c:numFmt formatCode="0.00%" sourceLinked="1"/>
        <c:majorTickMark val="out"/>
        <c:minorTickMark val="none"/>
        <c:tickLblPos val="nextTo"/>
        <c:spPr>
          <a:ln>
            <a:solidFill>
              <a:schemeClr val="bg1">
                <a:lumMod val="85000"/>
              </a:schemeClr>
            </a:solidFill>
          </a:ln>
        </c:spPr>
        <c:crossAx val="117362688"/>
        <c:crosses val="autoZero"/>
        <c:crossBetween val="between"/>
      </c:valAx>
      <c:spPr>
        <a:noFill/>
        <a:ln w="12700">
          <a:solidFill>
            <a:schemeClr val="bg1">
              <a:lumMod val="85000"/>
            </a:schemeClr>
          </a:solidFill>
        </a:ln>
      </c:spPr>
    </c:plotArea>
    <c:plotVisOnly val="1"/>
    <c:dispBlanksAs val="gap"/>
    <c:showDLblsOverMax val="0"/>
  </c:chart>
  <c:txPr>
    <a:bodyPr/>
    <a:lstStyle/>
    <a:p>
      <a:pPr>
        <a:defRPr b="1">
          <a:solidFill>
            <a:schemeClr val="bg1">
              <a:lumMod val="50000"/>
            </a:schemeClr>
          </a:solidFill>
          <a:latin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640AF571-3DD6-4493-83AE-E496ABDB420A}" type="datetimeFigureOut">
              <a:rPr lang="en-US" smtClean="0"/>
              <a:t>5/1/2015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DBB3B987-3EF9-4014-9A80-9DB00CD31C48}" type="slidenum">
              <a:rPr lang="en-US" smtClean="0"/>
              <a:t>‹#›</a:t>
            </a:fld>
            <a:endParaRPr lang="en-US" dirty="0"/>
          </a:p>
        </p:txBody>
      </p:sp>
    </p:spTree>
    <p:extLst>
      <p:ext uri="{BB962C8B-B14F-4D97-AF65-F5344CB8AC3E}">
        <p14:creationId xmlns:p14="http://schemas.microsoft.com/office/powerpoint/2010/main" val="240911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3B987-3EF9-4014-9A80-9DB00CD31C48}" type="slidenum">
              <a:rPr lang="en-US" smtClean="0"/>
              <a:t>1</a:t>
            </a:fld>
            <a:endParaRPr lang="en-US" dirty="0"/>
          </a:p>
        </p:txBody>
      </p:sp>
    </p:spTree>
    <p:extLst>
      <p:ext uri="{BB962C8B-B14F-4D97-AF65-F5344CB8AC3E}">
        <p14:creationId xmlns:p14="http://schemas.microsoft.com/office/powerpoint/2010/main" val="394745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t>13</a:t>
            </a:fld>
            <a:endParaRPr lang="en-US" dirty="0"/>
          </a:p>
        </p:txBody>
      </p:sp>
    </p:spTree>
    <p:extLst>
      <p:ext uri="{BB962C8B-B14F-4D97-AF65-F5344CB8AC3E}">
        <p14:creationId xmlns:p14="http://schemas.microsoft.com/office/powerpoint/2010/main" val="355590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55908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t>15</a:t>
            </a:fld>
            <a:endParaRPr lang="en-US" dirty="0"/>
          </a:p>
        </p:txBody>
      </p:sp>
    </p:spTree>
    <p:extLst>
      <p:ext uri="{BB962C8B-B14F-4D97-AF65-F5344CB8AC3E}">
        <p14:creationId xmlns:p14="http://schemas.microsoft.com/office/powerpoint/2010/main" val="397479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3B987-3EF9-4014-9A80-9DB00CD31C48}" type="slidenum">
              <a:rPr lang="en-US" smtClean="0"/>
              <a:t>16</a:t>
            </a:fld>
            <a:endParaRPr lang="en-US" dirty="0"/>
          </a:p>
        </p:txBody>
      </p:sp>
    </p:spTree>
    <p:extLst>
      <p:ext uri="{BB962C8B-B14F-4D97-AF65-F5344CB8AC3E}">
        <p14:creationId xmlns:p14="http://schemas.microsoft.com/office/powerpoint/2010/main" val="200000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t>18</a:t>
            </a:fld>
            <a:endParaRPr lang="en-US" dirty="0"/>
          </a:p>
        </p:txBody>
      </p:sp>
    </p:spTree>
    <p:extLst>
      <p:ext uri="{BB962C8B-B14F-4D97-AF65-F5344CB8AC3E}">
        <p14:creationId xmlns:p14="http://schemas.microsoft.com/office/powerpoint/2010/main" val="222428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t>19</a:t>
            </a:fld>
            <a:endParaRPr lang="en-US" dirty="0"/>
          </a:p>
        </p:txBody>
      </p:sp>
    </p:spTree>
    <p:extLst>
      <p:ext uri="{BB962C8B-B14F-4D97-AF65-F5344CB8AC3E}">
        <p14:creationId xmlns:p14="http://schemas.microsoft.com/office/powerpoint/2010/main" val="74803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preliminary projection</a:t>
            </a:r>
            <a:r>
              <a:rPr lang="en-US" baseline="0" dirty="0" smtClean="0"/>
              <a:t> for FY 16/17 is that it will decrease to 6.66% of </a:t>
            </a:r>
            <a:r>
              <a:rPr lang="en-US" baseline="0" smtClean="0"/>
              <a:t>state-wide funding.  </a:t>
            </a:r>
            <a:r>
              <a:rPr lang="en-US" baseline="0" dirty="0" smtClean="0"/>
              <a:t>Even with increased enrollment and an anticipated WSCH of 2,328,907, our percentage share may decrease.</a:t>
            </a:r>
            <a:endParaRPr lang="en-US" dirty="0"/>
          </a:p>
        </p:txBody>
      </p:sp>
      <p:sp>
        <p:nvSpPr>
          <p:cNvPr id="4" name="Slide Number Placeholder 3"/>
          <p:cNvSpPr>
            <a:spLocks noGrp="1"/>
          </p:cNvSpPr>
          <p:nvPr>
            <p:ph type="sldNum" sz="quarter" idx="10"/>
          </p:nvPr>
        </p:nvSpPr>
        <p:spPr/>
        <p:txBody>
          <a:bodyPr/>
          <a:lstStyle/>
          <a:p>
            <a:fld id="{60864F10-6237-4A30-9315-41EDB03F2E65}" type="slidenum">
              <a:rPr lang="en-US" smtClean="0"/>
              <a:t>20</a:t>
            </a:fld>
            <a:endParaRPr lang="en-US" dirty="0"/>
          </a:p>
        </p:txBody>
      </p:sp>
    </p:spTree>
    <p:extLst>
      <p:ext uri="{BB962C8B-B14F-4D97-AF65-F5344CB8AC3E}">
        <p14:creationId xmlns:p14="http://schemas.microsoft.com/office/powerpoint/2010/main" val="2376409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200" dirty="0" smtClean="0">
                <a:solidFill>
                  <a:srgbClr val="000000"/>
                </a:solidFill>
                <a:effectLst/>
                <a:latin typeface="Times New Roman"/>
                <a:ea typeface="Calibri"/>
                <a:cs typeface="Times New Roman"/>
              </a:rPr>
              <a:t>Based off of the FTE faculty growth since Fall 2009, in order to have enough space for strategic hires, additional faculty and staff, and other support functions, TTU will need about 60,000 SF of additional office space by 2020.</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dirty="0" smtClean="0">
                <a:solidFill>
                  <a:srgbClr val="000000"/>
                </a:solidFill>
                <a:effectLst/>
                <a:latin typeface="Times New Roman"/>
                <a:ea typeface="Calibri"/>
                <a:cs typeface="Times New Roman"/>
              </a:rPr>
              <a:t>TTUS offices currently occupy approximately 21,000 SF on core campus and 20,000 SF at Tech Plaza.</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dirty="0" smtClean="0">
                <a:solidFill>
                  <a:srgbClr val="000000"/>
                </a:solidFill>
                <a:effectLst/>
                <a:latin typeface="Times New Roman"/>
                <a:ea typeface="Calibri"/>
                <a:cs typeface="Times New Roman"/>
              </a:rPr>
              <a:t>Additionally, TTU currently occupies approximately 22,000 SF at Tech Plaza</a:t>
            </a:r>
            <a:r>
              <a:rPr lang="en-US" sz="1200" baseline="0" dirty="0" smtClean="0">
                <a:solidFill>
                  <a:srgbClr val="000000"/>
                </a:solidFill>
                <a:effectLst/>
                <a:latin typeface="Times New Roman"/>
                <a:ea typeface="Calibri"/>
                <a:cs typeface="Times New Roman"/>
              </a:rPr>
              <a:t> (of the total __ </a:t>
            </a:r>
            <a:r>
              <a:rPr lang="en-US" sz="1200" baseline="0" dirty="0" err="1" smtClean="0">
                <a:solidFill>
                  <a:srgbClr val="000000"/>
                </a:solidFill>
                <a:effectLst/>
                <a:latin typeface="Times New Roman"/>
                <a:ea typeface="Calibri"/>
                <a:cs typeface="Times New Roman"/>
              </a:rPr>
              <a:t>sq</a:t>
            </a:r>
            <a:r>
              <a:rPr lang="en-US" sz="1200" baseline="0" dirty="0" smtClean="0">
                <a:solidFill>
                  <a:srgbClr val="000000"/>
                </a:solidFill>
                <a:effectLst/>
                <a:latin typeface="Times New Roman"/>
                <a:ea typeface="Calibri"/>
                <a:cs typeface="Times New Roman"/>
              </a:rPr>
              <a:t> at Tech Plaza)</a:t>
            </a:r>
            <a:r>
              <a:rPr lang="en-US" sz="1200" dirty="0" smtClean="0">
                <a:solidFill>
                  <a:srgbClr val="000000"/>
                </a:solidFill>
                <a:effectLst/>
                <a:latin typeface="Times New Roman"/>
                <a:ea typeface="Calibri"/>
                <a:cs typeface="Times New Roman"/>
              </a:rPr>
              <a:t> that provides critical space needed, especially </a:t>
            </a:r>
            <a:r>
              <a:rPr lang="en-US" sz="1200" dirty="0" err="1" smtClean="0">
                <a:solidFill>
                  <a:srgbClr val="000000"/>
                </a:solidFill>
                <a:effectLst/>
                <a:latin typeface="Times New Roman"/>
                <a:ea typeface="Calibri"/>
                <a:cs typeface="Times New Roman"/>
              </a:rPr>
              <a:t>Skyviews</a:t>
            </a:r>
            <a:r>
              <a:rPr lang="en-US" sz="1200" dirty="0" smtClean="0">
                <a:solidFill>
                  <a:srgbClr val="000000"/>
                </a:solidFill>
                <a:effectLst/>
                <a:latin typeface="Times New Roman"/>
                <a:ea typeface="Calibri"/>
                <a:cs typeface="Times New Roman"/>
              </a:rPr>
              <a:t>, which would be costly to replicate at another location.</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BB3B987-3EF9-4014-9A80-9DB00CD31C48}" type="slidenum">
              <a:rPr lang="en-US" smtClean="0"/>
              <a:t>21</a:t>
            </a:fld>
            <a:endParaRPr lang="en-US" dirty="0"/>
          </a:p>
        </p:txBody>
      </p:sp>
    </p:spTree>
    <p:extLst>
      <p:ext uri="{BB962C8B-B14F-4D97-AF65-F5344CB8AC3E}">
        <p14:creationId xmlns:p14="http://schemas.microsoft.com/office/powerpoint/2010/main" val="320186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 Plaza has a total</a:t>
            </a:r>
            <a:r>
              <a:rPr lang="en-US" baseline="0" dirty="0" smtClean="0"/>
              <a:t> of 48,000 assignable square feet.</a:t>
            </a:r>
            <a:endParaRPr lang="en-US" dirty="0"/>
          </a:p>
        </p:txBody>
      </p:sp>
      <p:sp>
        <p:nvSpPr>
          <p:cNvPr id="4" name="Slide Number Placeholder 3"/>
          <p:cNvSpPr>
            <a:spLocks noGrp="1"/>
          </p:cNvSpPr>
          <p:nvPr>
            <p:ph type="sldNum" sz="quarter" idx="10"/>
          </p:nvPr>
        </p:nvSpPr>
        <p:spPr/>
        <p:txBody>
          <a:bodyPr/>
          <a:lstStyle/>
          <a:p>
            <a:fld id="{DBB3B987-3EF9-4014-9A80-9DB00CD31C48}" type="slidenum">
              <a:rPr lang="en-US" smtClean="0"/>
              <a:t>22</a:t>
            </a:fld>
            <a:endParaRPr lang="en-US" dirty="0"/>
          </a:p>
        </p:txBody>
      </p:sp>
    </p:spTree>
    <p:extLst>
      <p:ext uri="{BB962C8B-B14F-4D97-AF65-F5344CB8AC3E}">
        <p14:creationId xmlns:p14="http://schemas.microsoft.com/office/powerpoint/2010/main" val="1457033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2428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42344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5703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t>27</a:t>
            </a:fld>
            <a:endParaRPr lang="en-US" dirty="0"/>
          </a:p>
        </p:txBody>
      </p:sp>
    </p:spTree>
    <p:extLst>
      <p:ext uri="{BB962C8B-B14F-4D97-AF65-F5344CB8AC3E}">
        <p14:creationId xmlns:p14="http://schemas.microsoft.com/office/powerpoint/2010/main" val="352547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often do they rank?</a:t>
            </a:r>
            <a:endParaRPr lang="en-US" dirty="0"/>
          </a:p>
        </p:txBody>
      </p:sp>
      <p:sp>
        <p:nvSpPr>
          <p:cNvPr id="4" name="Slide Number Placeholder 3"/>
          <p:cNvSpPr>
            <a:spLocks noGrp="1"/>
          </p:cNvSpPr>
          <p:nvPr>
            <p:ph type="sldNum" sz="quarter" idx="10"/>
          </p:nvPr>
        </p:nvSpPr>
        <p:spPr/>
        <p:txBody>
          <a:bodyPr/>
          <a:lstStyle/>
          <a:p>
            <a:fld id="{DBB3B987-3EF9-4014-9A80-9DB00CD31C48}" type="slidenum">
              <a:rPr lang="en-US" smtClean="0"/>
              <a:t>3</a:t>
            </a:fld>
            <a:endParaRPr lang="en-US" dirty="0"/>
          </a:p>
        </p:txBody>
      </p:sp>
    </p:spTree>
    <p:extLst>
      <p:ext uri="{BB962C8B-B14F-4D97-AF65-F5344CB8AC3E}">
        <p14:creationId xmlns:p14="http://schemas.microsoft.com/office/powerpoint/2010/main" val="250838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4234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4234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3B987-3EF9-4014-9A80-9DB00CD31C4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4234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3B987-3EF9-4014-9A80-9DB00CD31C48}" type="slidenum">
              <a:rPr lang="en-US" smtClean="0"/>
              <a:t>7</a:t>
            </a:fld>
            <a:endParaRPr lang="en-US" dirty="0"/>
          </a:p>
        </p:txBody>
      </p:sp>
    </p:spTree>
    <p:extLst>
      <p:ext uri="{BB962C8B-B14F-4D97-AF65-F5344CB8AC3E}">
        <p14:creationId xmlns:p14="http://schemas.microsoft.com/office/powerpoint/2010/main" val="404220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fact that our goal has been to grow our undergraduates</a:t>
            </a:r>
            <a:r>
              <a:rPr lang="en-US" baseline="0" dirty="0" smtClean="0"/>
              <a:t> to 32,000.</a:t>
            </a:r>
          </a:p>
          <a:p>
            <a:r>
              <a:rPr lang="en-US" baseline="0" dirty="0" smtClean="0"/>
              <a:t>Spring 2015 enrollment is above 32,000 for the first time.</a:t>
            </a:r>
            <a:endParaRPr lang="en-US" dirty="0"/>
          </a:p>
        </p:txBody>
      </p:sp>
      <p:sp>
        <p:nvSpPr>
          <p:cNvPr id="4" name="Slide Number Placeholder 3"/>
          <p:cNvSpPr>
            <a:spLocks noGrp="1"/>
          </p:cNvSpPr>
          <p:nvPr>
            <p:ph type="sldNum" sz="quarter" idx="10"/>
          </p:nvPr>
        </p:nvSpPr>
        <p:spPr/>
        <p:txBody>
          <a:bodyPr/>
          <a:lstStyle/>
          <a:p>
            <a:fld id="{DBB3B987-3EF9-4014-9A80-9DB00CD31C48}" type="slidenum">
              <a:rPr lang="en-US" smtClean="0"/>
              <a:t>8</a:t>
            </a:fld>
            <a:endParaRPr lang="en-US" dirty="0"/>
          </a:p>
        </p:txBody>
      </p:sp>
    </p:spTree>
    <p:extLst>
      <p:ext uri="{BB962C8B-B14F-4D97-AF65-F5344CB8AC3E}">
        <p14:creationId xmlns:p14="http://schemas.microsoft.com/office/powerpoint/2010/main" val="267244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3B987-3EF9-4014-9A80-9DB00CD31C48}" type="slidenum">
              <a:rPr lang="en-US" smtClean="0"/>
              <a:t>9</a:t>
            </a:fld>
            <a:endParaRPr lang="en-US" dirty="0"/>
          </a:p>
        </p:txBody>
      </p:sp>
    </p:spTree>
    <p:extLst>
      <p:ext uri="{BB962C8B-B14F-4D97-AF65-F5344CB8AC3E}">
        <p14:creationId xmlns:p14="http://schemas.microsoft.com/office/powerpoint/2010/main" val="355590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w="3175">
            <a:noFill/>
          </a:ln>
        </p:spPr>
        <p:txBody>
          <a:bodyPr/>
          <a:lstStyle/>
          <a:p>
            <a:r>
              <a:rPr lang="en-US" dirty="0" smtClean="0"/>
              <a:t>Page Title</a:t>
            </a:r>
            <a:endParaRPr lang="en-US" dirty="0"/>
          </a:p>
        </p:txBody>
      </p:sp>
      <p:sp>
        <p:nvSpPr>
          <p:cNvPr id="3" name="Content Placeholder 2"/>
          <p:cNvSpPr>
            <a:spLocks noGrp="1"/>
          </p:cNvSpPr>
          <p:nvPr>
            <p:ph idx="1" hasCustomPrompt="1"/>
          </p:nvPr>
        </p:nvSpPr>
        <p:spPr>
          <a:xfrm>
            <a:off x="457200" y="1268124"/>
            <a:ext cx="8229600" cy="3601534"/>
          </a:xfrm>
          <a:prstGeom prst="rect">
            <a:avLst/>
          </a:prstGeom>
        </p:spPr>
        <p:txBody>
          <a:bodyPr/>
          <a:lstStyle>
            <a:lvl1pPr marL="230188" marR="0" indent="-230188" algn="l" defTabSz="457200" rtl="0" eaLnBrk="1" fontAlgn="auto" latinLnBrk="0" hangingPunct="1">
              <a:lnSpc>
                <a:spcPct val="100000"/>
              </a:lnSpc>
              <a:spcBef>
                <a:spcPts val="24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prstClr val="white">
                  <a:lumMod val="75000"/>
                </a:prstClr>
              </a:buClr>
              <a:buSzPct val="80000"/>
              <a:buFont typeface="Wingdings" charset="2"/>
              <a:buChar char="ü"/>
              <a:tabLst/>
              <a:defRPr b="1" i="0">
                <a:solidFill>
                  <a:srgbClr val="404040"/>
                </a:solidFill>
                <a:latin typeface="Arial"/>
                <a:cs typeface="Arial"/>
              </a:defRPr>
            </a:lvl2pPr>
            <a:lvl3pPr marL="1143000" marR="0" indent="-228600" algn="l" defTabSz="457200" rtl="0" eaLnBrk="1" fontAlgn="auto" latinLnBrk="0" hangingPunct="1">
              <a:lnSpc>
                <a:spcPct val="100000"/>
              </a:lnSpc>
              <a:spcBef>
                <a:spcPct val="20000"/>
              </a:spcBef>
              <a:spcAft>
                <a:spcPts val="0"/>
              </a:spcAft>
              <a:buClr>
                <a:prstClr val="white">
                  <a:lumMod val="75000"/>
                </a:prstClr>
              </a:buClr>
              <a:buSzPct val="100000"/>
              <a:buFont typeface="Arial"/>
              <a:buChar char="•"/>
              <a:tabLst/>
              <a:defRPr>
                <a:solidFill>
                  <a:schemeClr val="tx1">
                    <a:lumMod val="75000"/>
                    <a:lumOff val="25000"/>
                  </a:schemeClr>
                </a:solidFill>
              </a:defRPr>
            </a:lvl3pPr>
            <a:lvl4pPr marL="1600200" marR="0" indent="-228600" algn="l" defTabSz="457200" rtl="0" eaLnBrk="1" fontAlgn="auto" latinLnBrk="0" hangingPunct="1">
              <a:lnSpc>
                <a:spcPct val="100000"/>
              </a:lnSpc>
              <a:spcBef>
                <a:spcPct val="20000"/>
              </a:spcBef>
              <a:spcAft>
                <a:spcPts val="0"/>
              </a:spcAft>
              <a:buClr>
                <a:prstClr val="white">
                  <a:lumMod val="75000"/>
                </a:prstClr>
              </a:buClr>
              <a:buSzPct val="70000"/>
              <a:buFont typeface="Wingdings 3" charset="2"/>
              <a:buChar char=""/>
              <a:tabLst/>
              <a:defRPr>
                <a:solidFill>
                  <a:schemeClr val="tx1">
                    <a:lumMod val="75000"/>
                    <a:lumOff val="25000"/>
                  </a:schemeClr>
                </a:solidFill>
              </a:defRPr>
            </a:lvl4pPr>
            <a:lvl5pPr marL="2057400" marR="0" indent="-228600" algn="l" defTabSz="457200" rtl="0" eaLnBrk="1" fontAlgn="auto" latinLnBrk="0" hangingPunct="1">
              <a:lnSpc>
                <a:spcPct val="100000"/>
              </a:lnSpc>
              <a:spcBef>
                <a:spcPct val="20000"/>
              </a:spcBef>
              <a:spcAft>
                <a:spcPts val="0"/>
              </a:spcAft>
              <a:buClr>
                <a:prstClr val="white">
                  <a:lumMod val="75000"/>
                </a:prstClr>
              </a:buClr>
              <a:buSzPct val="80000"/>
              <a:buFont typeface="Courier New"/>
              <a:buChar char="o"/>
              <a:tabLst/>
              <a:defRPr>
                <a:solidFill>
                  <a:schemeClr val="tx1">
                    <a:lumMod val="75000"/>
                    <a:lumOff val="25000"/>
                  </a:schemeClr>
                </a:solidFill>
              </a:defRPr>
            </a:lvl5pPr>
          </a:lstStyle>
          <a:p>
            <a:pPr marL="230188" marR="0" lvl="0" indent="-230188"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80" normalizeH="0" baseline="0" noProof="0" dirty="0" smtClean="0">
                <a:ln>
                  <a:noFill/>
                </a:ln>
                <a:solidFill>
                  <a:prstClr val="black">
                    <a:lumMod val="75000"/>
                    <a:lumOff val="25000"/>
                  </a:prstClr>
                </a:solidFill>
                <a:effectLst/>
                <a:uLnTx/>
                <a:uFillTx/>
                <a:latin typeface="Arial"/>
                <a:ea typeface="+mn-ea"/>
                <a:cs typeface="Arial"/>
              </a:rPr>
              <a:t>Click to add text</a:t>
            </a:r>
          </a:p>
          <a:p>
            <a:pPr marL="742950" marR="0" lvl="1" indent="-285750" algn="l" defTabSz="457200" rtl="0" eaLnBrk="1" fontAlgn="auto" latinLnBrk="0" hangingPunct="1">
              <a:lnSpc>
                <a:spcPct val="100000"/>
              </a:lnSpc>
              <a:spcBef>
                <a:spcPct val="20000"/>
              </a:spcBef>
              <a:spcAft>
                <a:spcPts val="0"/>
              </a:spcAft>
              <a:buClr>
                <a:prstClr val="white">
                  <a:lumMod val="75000"/>
                </a:prstClr>
              </a:buClr>
              <a:buSzPct val="80000"/>
              <a:buFont typeface="Wingdings" charset="2"/>
              <a:buChar char="ü"/>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Times New Roman"/>
                <a:ea typeface="+mn-ea"/>
                <a:cs typeface="Times New Roman"/>
              </a:rPr>
              <a:t>Second level</a:t>
            </a:r>
          </a:p>
          <a:p>
            <a:pPr marL="1143000" marR="0" lvl="2" indent="-228600" algn="l" defTabSz="457200" rtl="0" eaLnBrk="1" fontAlgn="auto" latinLnBrk="0" hangingPunct="1">
              <a:lnSpc>
                <a:spcPct val="100000"/>
              </a:lnSpc>
              <a:spcBef>
                <a:spcPct val="20000"/>
              </a:spcBef>
              <a:spcAft>
                <a:spcPts val="0"/>
              </a:spcAft>
              <a:buClr>
                <a:prstClr val="white">
                  <a:lumMod val="75000"/>
                </a:prstClr>
              </a:buClr>
              <a:buSzPct val="100000"/>
              <a:buFont typeface="Arial"/>
              <a:buChar char="•"/>
              <a:tabLst/>
              <a:defRPr/>
            </a:pPr>
            <a:r>
              <a:rPr kumimoji="0" lang="en-US" sz="1600" b="1"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Third level</a:t>
            </a:r>
          </a:p>
          <a:p>
            <a:pPr marL="1600200" marR="0" lvl="3" indent="-228600" algn="l" defTabSz="457200" rtl="0" eaLnBrk="1" fontAlgn="auto" latinLnBrk="0" hangingPunct="1">
              <a:lnSpc>
                <a:spcPct val="100000"/>
              </a:lnSpc>
              <a:spcBef>
                <a:spcPct val="20000"/>
              </a:spcBef>
              <a:spcAft>
                <a:spcPts val="0"/>
              </a:spcAft>
              <a:buClr>
                <a:prstClr val="white">
                  <a:lumMod val="75000"/>
                </a:prstClr>
              </a:buClr>
              <a:buSzPct val="70000"/>
              <a:buFont typeface="Wingdings 3" charset="2"/>
              <a:buChar char=""/>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Fourth level</a:t>
            </a:r>
          </a:p>
          <a:p>
            <a:pPr marL="2057400" marR="0" lvl="4" indent="-228600" algn="l" defTabSz="457200" rtl="0" eaLnBrk="1" fontAlgn="auto" latinLnBrk="0" hangingPunct="1">
              <a:lnSpc>
                <a:spcPct val="100000"/>
              </a:lnSpc>
              <a:spcBef>
                <a:spcPct val="20000"/>
              </a:spcBef>
              <a:spcAft>
                <a:spcPts val="0"/>
              </a:spcAft>
              <a:buClr>
                <a:prstClr val="white">
                  <a:lumMod val="75000"/>
                </a:prstClr>
              </a:buClr>
              <a:buSzPct val="80000"/>
              <a:buFont typeface="Courier New"/>
              <a:buChar char="o"/>
              <a:tabLst/>
              <a:defRPr/>
            </a:pPr>
            <a:r>
              <a:rPr kumimoji="0" lang="en-US" sz="1200" b="0" i="1" u="none" strike="noStrike" kern="1200" cap="none" spc="0" normalizeH="0" baseline="0" noProof="0" dirty="0" smtClean="0">
                <a:ln>
                  <a:noFill/>
                </a:ln>
                <a:solidFill>
                  <a:prstClr val="black">
                    <a:lumMod val="75000"/>
                    <a:lumOff val="25000"/>
                  </a:prstClr>
                </a:solidFill>
                <a:effectLst/>
                <a:uLnTx/>
                <a:uFillTx/>
                <a:latin typeface="Times New Roman"/>
                <a:ea typeface="+mn-ea"/>
                <a:cs typeface="Times New Roman"/>
              </a:rPr>
              <a:t>Fifth level</a:t>
            </a:r>
            <a:endParaRPr kumimoji="0" lang="en-US" sz="1200" b="0" i="1" u="none" strike="noStrike" kern="1200" cap="none" spc="0" normalizeH="0" baseline="0" noProof="0" dirty="0">
              <a:ln>
                <a:noFill/>
              </a:ln>
              <a:solidFill>
                <a:prstClr val="black">
                  <a:lumMod val="75000"/>
                  <a:lumOff val="25000"/>
                </a:prstClr>
              </a:solidFill>
              <a:effectLst/>
              <a:uLnTx/>
              <a:uFillTx/>
              <a:latin typeface="Times New Roman"/>
              <a:ea typeface="+mn-ea"/>
              <a:cs typeface="Times New Roman"/>
            </a:endParaRPr>
          </a:p>
        </p:txBody>
      </p:sp>
      <p:sp>
        <p:nvSpPr>
          <p:cNvPr id="6" name="Slide Number Placeholder 5"/>
          <p:cNvSpPr>
            <a:spLocks noGrp="1"/>
          </p:cNvSpPr>
          <p:nvPr>
            <p:ph type="sldNum" sz="quarter" idx="12"/>
          </p:nvPr>
        </p:nvSpPr>
        <p:spPr/>
        <p:txBody>
          <a:bodyPr/>
          <a:lstStyle/>
          <a:p>
            <a:fld id="{A5C4D431-6F74-6D4C-B76B-A44FF2AD83B8}" type="slidenum">
              <a:rPr lang="en-US" smtClean="0"/>
              <a:t>‹#›</a:t>
            </a:fld>
            <a:endParaRPr lang="en-US" dirty="0"/>
          </a:p>
        </p:txBody>
      </p:sp>
    </p:spTree>
    <p:extLst>
      <p:ext uri="{BB962C8B-B14F-4D97-AF65-F5344CB8AC3E}">
        <p14:creationId xmlns:p14="http://schemas.microsoft.com/office/powerpoint/2010/main" val="225178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68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algn="r">
              <a:defRPr baseline="0"/>
            </a:lvl1pPr>
            <a:lvl2pPr algn="r">
              <a:defRPr/>
            </a:lvl2pPr>
            <a:lvl3pPr algn="r">
              <a:defRPr/>
            </a:lvl3pPr>
            <a:lvl4pPr algn="r">
              <a:defRPr/>
            </a:lvl4pPr>
            <a:lvl5pPr algn="r">
              <a:defRPr/>
            </a:lvl5pPr>
          </a:lstStyle>
          <a:p>
            <a:pPr lvl="0"/>
            <a:r>
              <a:rPr lang="en-US" dirty="0" smtClean="0"/>
              <a:t>Click to Add Text</a:t>
            </a:r>
          </a:p>
        </p:txBody>
      </p:sp>
    </p:spTree>
    <p:extLst>
      <p:ext uri="{BB962C8B-B14F-4D97-AF65-F5344CB8AC3E}">
        <p14:creationId xmlns:p14="http://schemas.microsoft.com/office/powerpoint/2010/main" val="126009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62117"/>
            <a:ext cx="7772400" cy="1361825"/>
          </a:xfrm>
        </p:spPr>
        <p:txBody>
          <a:bodyPr anchor="ctr">
            <a:normAutofit/>
          </a:bodyPr>
          <a:lstStyle>
            <a:lvl1pPr algn="ctr">
              <a:defRPr sz="3600" b="1" i="1" cap="none" spc="-150">
                <a:solidFill>
                  <a:schemeClr val="tx1">
                    <a:lumMod val="75000"/>
                    <a:lumOff val="25000"/>
                  </a:schemeClr>
                </a:solidFill>
              </a:defRPr>
            </a:lvl1pPr>
          </a:lstStyle>
          <a:p>
            <a:r>
              <a:rPr lang="en-US" dirty="0" smtClean="0"/>
              <a:t>Section Header</a:t>
            </a:r>
            <a:endParaRPr lang="en-US" dirty="0"/>
          </a:p>
        </p:txBody>
      </p:sp>
    </p:spTree>
    <p:extLst>
      <p:ext uri="{BB962C8B-B14F-4D97-AF65-F5344CB8AC3E}">
        <p14:creationId xmlns:p14="http://schemas.microsoft.com/office/powerpoint/2010/main" val="328839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2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w="3175">
            <a:noFill/>
          </a:ln>
        </p:spPr>
        <p:txBody>
          <a:bodyPr/>
          <a:lstStyle/>
          <a:p>
            <a:r>
              <a:rPr lang="en-US" dirty="0" smtClean="0"/>
              <a:t>Page Title</a:t>
            </a:r>
            <a:endParaRPr lang="en-US" dirty="0"/>
          </a:p>
        </p:txBody>
      </p:sp>
      <p:sp>
        <p:nvSpPr>
          <p:cNvPr id="3" name="Content Placeholder 2"/>
          <p:cNvSpPr>
            <a:spLocks noGrp="1"/>
          </p:cNvSpPr>
          <p:nvPr>
            <p:ph idx="1" hasCustomPrompt="1"/>
          </p:nvPr>
        </p:nvSpPr>
        <p:spPr>
          <a:xfrm>
            <a:off x="457200" y="1268124"/>
            <a:ext cx="8229600" cy="3601534"/>
          </a:xfrm>
          <a:prstGeom prst="rect">
            <a:avLst/>
          </a:prstGeom>
        </p:spPr>
        <p:txBody>
          <a:bodyPr/>
          <a:lstStyle>
            <a:lvl1pPr marL="230188" marR="0" indent="-230188" algn="l" defTabSz="457200" rtl="0" eaLnBrk="1" fontAlgn="auto" latinLnBrk="0" hangingPunct="1">
              <a:lnSpc>
                <a:spcPct val="100000"/>
              </a:lnSpc>
              <a:spcBef>
                <a:spcPts val="24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prstClr val="white">
                  <a:lumMod val="75000"/>
                </a:prstClr>
              </a:buClr>
              <a:buSzPct val="80000"/>
              <a:buFont typeface="Wingdings" charset="2"/>
              <a:buChar char="ü"/>
              <a:tabLst/>
              <a:defRPr>
                <a:solidFill>
                  <a:schemeClr val="tx1">
                    <a:lumMod val="75000"/>
                    <a:lumOff val="25000"/>
                  </a:schemeClr>
                </a:solidFill>
              </a:defRPr>
            </a:lvl2pPr>
            <a:lvl3pPr marL="1143000" marR="0" indent="-228600" algn="l" defTabSz="457200" rtl="0" eaLnBrk="1" fontAlgn="auto" latinLnBrk="0" hangingPunct="1">
              <a:lnSpc>
                <a:spcPct val="100000"/>
              </a:lnSpc>
              <a:spcBef>
                <a:spcPct val="20000"/>
              </a:spcBef>
              <a:spcAft>
                <a:spcPts val="0"/>
              </a:spcAft>
              <a:buClr>
                <a:prstClr val="white">
                  <a:lumMod val="75000"/>
                </a:prstClr>
              </a:buClr>
              <a:buSzPct val="100000"/>
              <a:buFont typeface="Arial"/>
              <a:buChar char="•"/>
              <a:tabLst/>
              <a:defRPr>
                <a:solidFill>
                  <a:schemeClr val="tx1">
                    <a:lumMod val="75000"/>
                    <a:lumOff val="25000"/>
                  </a:schemeClr>
                </a:solidFill>
              </a:defRPr>
            </a:lvl3pPr>
            <a:lvl4pPr marL="1600200" marR="0" indent="-228600" algn="l" defTabSz="457200" rtl="0" eaLnBrk="1" fontAlgn="auto" latinLnBrk="0" hangingPunct="1">
              <a:lnSpc>
                <a:spcPct val="100000"/>
              </a:lnSpc>
              <a:spcBef>
                <a:spcPct val="20000"/>
              </a:spcBef>
              <a:spcAft>
                <a:spcPts val="0"/>
              </a:spcAft>
              <a:buClr>
                <a:prstClr val="white">
                  <a:lumMod val="75000"/>
                </a:prstClr>
              </a:buClr>
              <a:buSzPct val="70000"/>
              <a:buFont typeface="Wingdings 3" charset="2"/>
              <a:buChar char=""/>
              <a:tabLst/>
              <a:defRPr>
                <a:solidFill>
                  <a:schemeClr val="tx1">
                    <a:lumMod val="75000"/>
                    <a:lumOff val="25000"/>
                  </a:schemeClr>
                </a:solidFill>
              </a:defRPr>
            </a:lvl4pPr>
            <a:lvl5pPr marL="2057400" marR="0" indent="-228600" algn="l" defTabSz="457200" rtl="0" eaLnBrk="1" fontAlgn="auto" latinLnBrk="0" hangingPunct="1">
              <a:lnSpc>
                <a:spcPct val="100000"/>
              </a:lnSpc>
              <a:spcBef>
                <a:spcPct val="20000"/>
              </a:spcBef>
              <a:spcAft>
                <a:spcPts val="0"/>
              </a:spcAft>
              <a:buClr>
                <a:prstClr val="white">
                  <a:lumMod val="75000"/>
                </a:prstClr>
              </a:buClr>
              <a:buSzPct val="80000"/>
              <a:buFont typeface="Courier New"/>
              <a:buChar char="o"/>
              <a:tabLst/>
              <a:defRPr>
                <a:solidFill>
                  <a:schemeClr val="tx1">
                    <a:lumMod val="75000"/>
                    <a:lumOff val="25000"/>
                  </a:schemeClr>
                </a:solidFill>
              </a:defRPr>
            </a:lvl5pPr>
          </a:lstStyle>
          <a:p>
            <a:pPr marL="230188" marR="0" lvl="0" indent="-230188"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80" normalizeH="0" baseline="0" noProof="0" dirty="0" smtClean="0">
                <a:ln>
                  <a:noFill/>
                </a:ln>
                <a:solidFill>
                  <a:prstClr val="black">
                    <a:lumMod val="75000"/>
                    <a:lumOff val="25000"/>
                  </a:prstClr>
                </a:solidFill>
                <a:effectLst/>
                <a:uLnTx/>
                <a:uFillTx/>
                <a:latin typeface="Arial"/>
                <a:ea typeface="+mn-ea"/>
                <a:cs typeface="Arial"/>
              </a:rPr>
              <a:t>Click to add text</a:t>
            </a:r>
          </a:p>
          <a:p>
            <a:pPr marL="742950" marR="0" lvl="1" indent="-285750" algn="l" defTabSz="457200" rtl="0" eaLnBrk="1" fontAlgn="auto" latinLnBrk="0" hangingPunct="1">
              <a:lnSpc>
                <a:spcPct val="100000"/>
              </a:lnSpc>
              <a:spcBef>
                <a:spcPct val="20000"/>
              </a:spcBef>
              <a:spcAft>
                <a:spcPts val="0"/>
              </a:spcAft>
              <a:buClr>
                <a:prstClr val="white">
                  <a:lumMod val="75000"/>
                </a:prstClr>
              </a:buClr>
              <a:buSzPct val="80000"/>
              <a:buFont typeface="Wingdings" charset="2"/>
              <a:buChar char="ü"/>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Times New Roman"/>
                <a:ea typeface="+mn-ea"/>
                <a:cs typeface="Times New Roman"/>
              </a:rPr>
              <a:t>Second level</a:t>
            </a:r>
          </a:p>
          <a:p>
            <a:pPr marL="1143000" marR="0" lvl="2" indent="-228600" algn="l" defTabSz="457200" rtl="0" eaLnBrk="1" fontAlgn="auto" latinLnBrk="0" hangingPunct="1">
              <a:lnSpc>
                <a:spcPct val="100000"/>
              </a:lnSpc>
              <a:spcBef>
                <a:spcPct val="20000"/>
              </a:spcBef>
              <a:spcAft>
                <a:spcPts val="0"/>
              </a:spcAft>
              <a:buClr>
                <a:prstClr val="white">
                  <a:lumMod val="75000"/>
                </a:prstClr>
              </a:buClr>
              <a:buSzPct val="100000"/>
              <a:buFont typeface="Arial"/>
              <a:buChar char="•"/>
              <a:tabLst/>
              <a:defRPr/>
            </a:pPr>
            <a:r>
              <a:rPr kumimoji="0" lang="en-US" sz="1600" b="1"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Third level</a:t>
            </a:r>
          </a:p>
          <a:p>
            <a:pPr marL="1600200" marR="0" lvl="3" indent="-228600" algn="l" defTabSz="457200" rtl="0" eaLnBrk="1" fontAlgn="auto" latinLnBrk="0" hangingPunct="1">
              <a:lnSpc>
                <a:spcPct val="100000"/>
              </a:lnSpc>
              <a:spcBef>
                <a:spcPct val="20000"/>
              </a:spcBef>
              <a:spcAft>
                <a:spcPts val="0"/>
              </a:spcAft>
              <a:buClr>
                <a:prstClr val="white">
                  <a:lumMod val="75000"/>
                </a:prstClr>
              </a:buClr>
              <a:buSzPct val="70000"/>
              <a:buFont typeface="Wingdings 3" charset="2"/>
              <a:buChar char=""/>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Fourth level</a:t>
            </a:r>
          </a:p>
          <a:p>
            <a:pPr marL="2057400" marR="0" lvl="4" indent="-228600" algn="l" defTabSz="457200" rtl="0" eaLnBrk="1" fontAlgn="auto" latinLnBrk="0" hangingPunct="1">
              <a:lnSpc>
                <a:spcPct val="100000"/>
              </a:lnSpc>
              <a:spcBef>
                <a:spcPct val="20000"/>
              </a:spcBef>
              <a:spcAft>
                <a:spcPts val="0"/>
              </a:spcAft>
              <a:buClr>
                <a:prstClr val="white">
                  <a:lumMod val="75000"/>
                </a:prstClr>
              </a:buClr>
              <a:buSzPct val="80000"/>
              <a:buFont typeface="Courier New"/>
              <a:buChar char="o"/>
              <a:tabLst/>
              <a:defRPr/>
            </a:pPr>
            <a:r>
              <a:rPr kumimoji="0" lang="en-US" sz="1200" b="0" i="1" u="none" strike="noStrike" kern="1200" cap="none" spc="0" normalizeH="0" baseline="0" noProof="0" dirty="0" smtClean="0">
                <a:ln>
                  <a:noFill/>
                </a:ln>
                <a:solidFill>
                  <a:prstClr val="black">
                    <a:lumMod val="75000"/>
                    <a:lumOff val="25000"/>
                  </a:prstClr>
                </a:solidFill>
                <a:effectLst/>
                <a:uLnTx/>
                <a:uFillTx/>
                <a:latin typeface="Times New Roman"/>
                <a:ea typeface="+mn-ea"/>
                <a:cs typeface="Times New Roman"/>
              </a:rPr>
              <a:t>Fifth level</a:t>
            </a:r>
            <a:endParaRPr kumimoji="0" lang="en-US" sz="1200" b="0" i="1" u="none" strike="noStrike" kern="1200" cap="none" spc="0" normalizeH="0" baseline="0" noProof="0" dirty="0">
              <a:ln>
                <a:noFill/>
              </a:ln>
              <a:solidFill>
                <a:prstClr val="black">
                  <a:lumMod val="75000"/>
                  <a:lumOff val="25000"/>
                </a:prstClr>
              </a:solidFill>
              <a:effectLst/>
              <a:uLnTx/>
              <a:uFillTx/>
              <a:latin typeface="Times New Roman"/>
              <a:ea typeface="+mn-ea"/>
              <a:cs typeface="Times New Roman"/>
            </a:endParaRPr>
          </a:p>
        </p:txBody>
      </p:sp>
      <p:sp>
        <p:nvSpPr>
          <p:cNvPr id="6" name="Slide Number Placeholder 5"/>
          <p:cNvSpPr>
            <a:spLocks noGrp="1"/>
          </p:cNvSpPr>
          <p:nvPr>
            <p:ph type="sldNum" sz="quarter" idx="12"/>
          </p:nvPr>
        </p:nvSpPr>
        <p:spPr/>
        <p:txBody>
          <a:bodyPr/>
          <a:lstStyle/>
          <a:p>
            <a:fld id="{A5C4D431-6F74-6D4C-B76B-A44FF2AD83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54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w="3175">
            <a:noFill/>
          </a:ln>
        </p:spPr>
        <p:txBody>
          <a:bodyPr/>
          <a:lstStyle/>
          <a:p>
            <a:r>
              <a:rPr lang="en-US" dirty="0" smtClean="0"/>
              <a:t>Page Title</a:t>
            </a:r>
            <a:endParaRPr lang="en-US" dirty="0"/>
          </a:p>
        </p:txBody>
      </p:sp>
      <p:sp>
        <p:nvSpPr>
          <p:cNvPr id="3" name="Content Placeholder 2"/>
          <p:cNvSpPr>
            <a:spLocks noGrp="1"/>
          </p:cNvSpPr>
          <p:nvPr>
            <p:ph idx="1" hasCustomPrompt="1"/>
          </p:nvPr>
        </p:nvSpPr>
        <p:spPr>
          <a:xfrm>
            <a:off x="457200" y="1268124"/>
            <a:ext cx="8229600" cy="3601534"/>
          </a:xfrm>
          <a:prstGeom prst="rect">
            <a:avLst/>
          </a:prstGeom>
        </p:spPr>
        <p:txBody>
          <a:bodyPr/>
          <a:lstStyle>
            <a:lvl1pPr marL="230188" marR="0" indent="-230188" algn="l" defTabSz="457200" rtl="0" eaLnBrk="1" fontAlgn="auto" latinLnBrk="0" hangingPunct="1">
              <a:lnSpc>
                <a:spcPct val="100000"/>
              </a:lnSpc>
              <a:spcBef>
                <a:spcPts val="24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prstClr val="white">
                  <a:lumMod val="75000"/>
                </a:prstClr>
              </a:buClr>
              <a:buSzPct val="80000"/>
              <a:buFont typeface="Wingdings" charset="2"/>
              <a:buChar char="ü"/>
              <a:tabLst/>
              <a:defRPr b="1" i="0">
                <a:solidFill>
                  <a:srgbClr val="404040"/>
                </a:solidFill>
                <a:latin typeface="Arial"/>
                <a:cs typeface="Arial"/>
              </a:defRPr>
            </a:lvl2pPr>
            <a:lvl3pPr marL="1143000" marR="0" indent="-228600" algn="l" defTabSz="457200" rtl="0" eaLnBrk="1" fontAlgn="auto" latinLnBrk="0" hangingPunct="1">
              <a:lnSpc>
                <a:spcPct val="100000"/>
              </a:lnSpc>
              <a:spcBef>
                <a:spcPct val="20000"/>
              </a:spcBef>
              <a:spcAft>
                <a:spcPts val="0"/>
              </a:spcAft>
              <a:buClr>
                <a:prstClr val="white">
                  <a:lumMod val="75000"/>
                </a:prstClr>
              </a:buClr>
              <a:buSzPct val="100000"/>
              <a:buFont typeface="Arial"/>
              <a:buChar char="•"/>
              <a:tabLst/>
              <a:defRPr>
                <a:solidFill>
                  <a:schemeClr val="tx1">
                    <a:lumMod val="75000"/>
                    <a:lumOff val="25000"/>
                  </a:schemeClr>
                </a:solidFill>
              </a:defRPr>
            </a:lvl3pPr>
            <a:lvl4pPr marL="1600200" marR="0" indent="-228600" algn="l" defTabSz="457200" rtl="0" eaLnBrk="1" fontAlgn="auto" latinLnBrk="0" hangingPunct="1">
              <a:lnSpc>
                <a:spcPct val="100000"/>
              </a:lnSpc>
              <a:spcBef>
                <a:spcPct val="20000"/>
              </a:spcBef>
              <a:spcAft>
                <a:spcPts val="0"/>
              </a:spcAft>
              <a:buClr>
                <a:prstClr val="white">
                  <a:lumMod val="75000"/>
                </a:prstClr>
              </a:buClr>
              <a:buSzPct val="70000"/>
              <a:buFont typeface="Wingdings 3" charset="2"/>
              <a:buChar char=""/>
              <a:tabLst/>
              <a:defRPr>
                <a:solidFill>
                  <a:schemeClr val="tx1">
                    <a:lumMod val="75000"/>
                    <a:lumOff val="25000"/>
                  </a:schemeClr>
                </a:solidFill>
              </a:defRPr>
            </a:lvl4pPr>
            <a:lvl5pPr marL="2057400" marR="0" indent="-228600" algn="l" defTabSz="457200" rtl="0" eaLnBrk="1" fontAlgn="auto" latinLnBrk="0" hangingPunct="1">
              <a:lnSpc>
                <a:spcPct val="100000"/>
              </a:lnSpc>
              <a:spcBef>
                <a:spcPct val="20000"/>
              </a:spcBef>
              <a:spcAft>
                <a:spcPts val="0"/>
              </a:spcAft>
              <a:buClr>
                <a:prstClr val="white">
                  <a:lumMod val="75000"/>
                </a:prstClr>
              </a:buClr>
              <a:buSzPct val="80000"/>
              <a:buFont typeface="Courier New"/>
              <a:buChar char="o"/>
              <a:tabLst/>
              <a:defRPr>
                <a:solidFill>
                  <a:schemeClr val="tx1">
                    <a:lumMod val="75000"/>
                    <a:lumOff val="25000"/>
                  </a:schemeClr>
                </a:solidFill>
              </a:defRPr>
            </a:lvl5pPr>
          </a:lstStyle>
          <a:p>
            <a:pPr marL="230188" marR="0" lvl="0" indent="-230188"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80" normalizeH="0" baseline="0" noProof="0" dirty="0" smtClean="0">
                <a:ln>
                  <a:noFill/>
                </a:ln>
                <a:solidFill>
                  <a:prstClr val="black">
                    <a:lumMod val="75000"/>
                    <a:lumOff val="25000"/>
                  </a:prstClr>
                </a:solidFill>
                <a:effectLst/>
                <a:uLnTx/>
                <a:uFillTx/>
                <a:latin typeface="Arial"/>
                <a:ea typeface="+mn-ea"/>
                <a:cs typeface="Arial"/>
              </a:rPr>
              <a:t>Click to add text</a:t>
            </a:r>
          </a:p>
          <a:p>
            <a:pPr marL="742950" marR="0" lvl="1" indent="-285750" algn="l" defTabSz="457200" rtl="0" eaLnBrk="1" fontAlgn="auto" latinLnBrk="0" hangingPunct="1">
              <a:lnSpc>
                <a:spcPct val="100000"/>
              </a:lnSpc>
              <a:spcBef>
                <a:spcPct val="20000"/>
              </a:spcBef>
              <a:spcAft>
                <a:spcPts val="0"/>
              </a:spcAft>
              <a:buClr>
                <a:prstClr val="white">
                  <a:lumMod val="75000"/>
                </a:prstClr>
              </a:buClr>
              <a:buSzPct val="80000"/>
              <a:buFont typeface="Wingdings" charset="2"/>
              <a:buChar char="ü"/>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Times New Roman"/>
                <a:ea typeface="+mn-ea"/>
                <a:cs typeface="Times New Roman"/>
              </a:rPr>
              <a:t>Second level</a:t>
            </a:r>
          </a:p>
          <a:p>
            <a:pPr marL="1143000" marR="0" lvl="2" indent="-228600" algn="l" defTabSz="457200" rtl="0" eaLnBrk="1" fontAlgn="auto" latinLnBrk="0" hangingPunct="1">
              <a:lnSpc>
                <a:spcPct val="100000"/>
              </a:lnSpc>
              <a:spcBef>
                <a:spcPct val="20000"/>
              </a:spcBef>
              <a:spcAft>
                <a:spcPts val="0"/>
              </a:spcAft>
              <a:buClr>
                <a:prstClr val="white">
                  <a:lumMod val="75000"/>
                </a:prstClr>
              </a:buClr>
              <a:buSzPct val="100000"/>
              <a:buFont typeface="Arial"/>
              <a:buChar char="•"/>
              <a:tabLst/>
              <a:defRPr/>
            </a:pPr>
            <a:r>
              <a:rPr kumimoji="0" lang="en-US" sz="1600" b="1"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Third level</a:t>
            </a:r>
          </a:p>
          <a:p>
            <a:pPr marL="1600200" marR="0" lvl="3" indent="-228600" algn="l" defTabSz="457200" rtl="0" eaLnBrk="1" fontAlgn="auto" latinLnBrk="0" hangingPunct="1">
              <a:lnSpc>
                <a:spcPct val="100000"/>
              </a:lnSpc>
              <a:spcBef>
                <a:spcPct val="20000"/>
              </a:spcBef>
              <a:spcAft>
                <a:spcPts val="0"/>
              </a:spcAft>
              <a:buClr>
                <a:prstClr val="white">
                  <a:lumMod val="75000"/>
                </a:prstClr>
              </a:buClr>
              <a:buSzPct val="70000"/>
              <a:buFont typeface="Wingdings 3" charset="2"/>
              <a:buChar char=""/>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Fourth level</a:t>
            </a:r>
          </a:p>
          <a:p>
            <a:pPr marL="2057400" marR="0" lvl="4" indent="-228600" algn="l" defTabSz="457200" rtl="0" eaLnBrk="1" fontAlgn="auto" latinLnBrk="0" hangingPunct="1">
              <a:lnSpc>
                <a:spcPct val="100000"/>
              </a:lnSpc>
              <a:spcBef>
                <a:spcPct val="20000"/>
              </a:spcBef>
              <a:spcAft>
                <a:spcPts val="0"/>
              </a:spcAft>
              <a:buClr>
                <a:prstClr val="white">
                  <a:lumMod val="75000"/>
                </a:prstClr>
              </a:buClr>
              <a:buSzPct val="80000"/>
              <a:buFont typeface="Courier New"/>
              <a:buChar char="o"/>
              <a:tabLst/>
              <a:defRPr/>
            </a:pPr>
            <a:r>
              <a:rPr kumimoji="0" lang="en-US" sz="1200" b="0" i="1" u="none" strike="noStrike" kern="1200" cap="none" spc="0" normalizeH="0" baseline="0" noProof="0" dirty="0" smtClean="0">
                <a:ln>
                  <a:noFill/>
                </a:ln>
                <a:solidFill>
                  <a:prstClr val="black">
                    <a:lumMod val="75000"/>
                    <a:lumOff val="25000"/>
                  </a:prstClr>
                </a:solidFill>
                <a:effectLst/>
                <a:uLnTx/>
                <a:uFillTx/>
                <a:latin typeface="Times New Roman"/>
                <a:ea typeface="+mn-ea"/>
                <a:cs typeface="Times New Roman"/>
              </a:rPr>
              <a:t>Fifth level</a:t>
            </a:r>
            <a:endParaRPr kumimoji="0" lang="en-US" sz="1200" b="0" i="1" u="none" strike="noStrike" kern="1200" cap="none" spc="0" normalizeH="0" baseline="0" noProof="0" dirty="0">
              <a:ln>
                <a:noFill/>
              </a:ln>
              <a:solidFill>
                <a:prstClr val="black">
                  <a:lumMod val="75000"/>
                  <a:lumOff val="25000"/>
                </a:prstClr>
              </a:solidFill>
              <a:effectLst/>
              <a:uLnTx/>
              <a:uFillTx/>
              <a:latin typeface="Times New Roman"/>
              <a:ea typeface="+mn-ea"/>
              <a:cs typeface="Times New Roman"/>
            </a:endParaRPr>
          </a:p>
        </p:txBody>
      </p:sp>
      <p:sp>
        <p:nvSpPr>
          <p:cNvPr id="6" name="Slide Number Placeholder 5"/>
          <p:cNvSpPr>
            <a:spLocks noGrp="1"/>
          </p:cNvSpPr>
          <p:nvPr>
            <p:ph type="sldNum" sz="quarter" idx="12"/>
          </p:nvPr>
        </p:nvSpPr>
        <p:spPr/>
        <p:txBody>
          <a:bodyPr/>
          <a:lstStyle/>
          <a:p>
            <a:fld id="{A5C4D431-6F74-6D4C-B76B-A44FF2AD83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7373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bg1"/>
            </a:gs>
            <a:gs pos="100000">
              <a:schemeClr val="bg1"/>
            </a:gs>
          </a:gsLst>
          <a:lin ang="16200000" scaled="0"/>
          <a:tileRect/>
        </a:gradFill>
        <a:effectLst/>
      </p:bgPr>
    </p:bg>
    <p:spTree>
      <p:nvGrpSpPr>
        <p:cNvPr id="1" name=""/>
        <p:cNvGrpSpPr/>
        <p:nvPr/>
      </p:nvGrpSpPr>
      <p:grpSpPr>
        <a:xfrm>
          <a:off x="0" y="0"/>
          <a:ext cx="0" cy="0"/>
          <a:chOff x="0" y="0"/>
          <a:chExt cx="0" cy="0"/>
        </a:xfrm>
      </p:grpSpPr>
      <p:sp>
        <p:nvSpPr>
          <p:cNvPr id="9" name="Rounded Rectangle 8"/>
          <p:cNvSpPr/>
          <p:nvPr userDrawn="1"/>
        </p:nvSpPr>
        <p:spPr>
          <a:xfrm>
            <a:off x="121261" y="86155"/>
            <a:ext cx="8909456" cy="1038632"/>
          </a:xfrm>
          <a:prstGeom prst="roundRect">
            <a:avLst/>
          </a:prstGeom>
          <a:gradFill flip="none" rotWithShape="1">
            <a:gsLst>
              <a:gs pos="100000">
                <a:schemeClr val="bg1">
                  <a:lumMod val="95000"/>
                </a:schemeClr>
              </a:gs>
              <a:gs pos="0">
                <a:schemeClr val="bg1">
                  <a:lumMod val="85000"/>
                </a:schemeClr>
              </a:gs>
            </a:gsLst>
            <a:path path="circle">
              <a:fillToRect t="100000" r="100000"/>
            </a:path>
            <a:tileRect l="-100000" b="-100000"/>
          </a:gradFill>
          <a:ln>
            <a:noFill/>
          </a:ln>
          <a:effectLst>
            <a:innerShdw blurRad="511175" dist="25400" dir="13500000">
              <a:srgbClr val="000000"/>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12724" y="148378"/>
            <a:ext cx="7710688" cy="914852"/>
          </a:xfrm>
          <a:prstGeom prst="rect">
            <a:avLst/>
          </a:prstGeom>
          <a:noFill/>
          <a:ln>
            <a:noFill/>
          </a:ln>
        </p:spPr>
        <p:txBody>
          <a:bodyPr vert="horz" lIns="91440" tIns="45720" rIns="91440" bIns="45720" rtlCol="0" anchor="ctr">
            <a:normAutofit/>
          </a:bodyPr>
          <a:lstStyle/>
          <a:p>
            <a:r>
              <a:rPr lang="en-US" dirty="0" smtClean="0"/>
              <a:t>Page Title</a:t>
            </a:r>
            <a:endParaRPr lang="en-US" dirty="0"/>
          </a:p>
        </p:txBody>
      </p:sp>
      <p:sp>
        <p:nvSpPr>
          <p:cNvPr id="6" name="Slide Number Placeholder 5"/>
          <p:cNvSpPr>
            <a:spLocks noGrp="1"/>
          </p:cNvSpPr>
          <p:nvPr>
            <p:ph type="sldNum" sz="quarter" idx="4"/>
          </p:nvPr>
        </p:nvSpPr>
        <p:spPr>
          <a:xfrm>
            <a:off x="7010400" y="486965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C4D431-6F74-6D4C-B76B-A44FF2AD83B8}"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326" y="252965"/>
            <a:ext cx="599721" cy="699275"/>
          </a:xfrm>
          <a:prstGeom prst="rect">
            <a:avLst/>
          </a:prstGeom>
        </p:spPr>
      </p:pic>
      <p:sp>
        <p:nvSpPr>
          <p:cNvPr id="4" name="Text Placeholder 3"/>
          <p:cNvSpPr>
            <a:spLocks noGrp="1"/>
          </p:cNvSpPr>
          <p:nvPr>
            <p:ph type="body" idx="1"/>
          </p:nvPr>
        </p:nvSpPr>
        <p:spPr>
          <a:xfrm>
            <a:off x="457200" y="1269893"/>
            <a:ext cx="8229600" cy="35997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5667124"/>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457200" rtl="0" eaLnBrk="1" latinLnBrk="0" hangingPunct="1">
        <a:lnSpc>
          <a:spcPct val="80000"/>
        </a:lnSpc>
        <a:spcBef>
          <a:spcPct val="0"/>
        </a:spcBef>
        <a:buNone/>
        <a:defRPr sz="3400" b="1" i="0" kern="1200" spc="-150" baseline="0">
          <a:ln>
            <a:noFill/>
          </a:ln>
          <a:solidFill>
            <a:schemeClr val="tx1">
              <a:lumMod val="75000"/>
              <a:lumOff val="25000"/>
            </a:schemeClr>
          </a:solidFill>
          <a:effectLst>
            <a:outerShdw dist="38100" dir="2700000" algn="tl" rotWithShape="0">
              <a:srgbClr val="000000">
                <a:alpha val="12000"/>
              </a:srgbClr>
            </a:outerShdw>
          </a:effectLst>
          <a:latin typeface="Arial"/>
          <a:ea typeface="+mj-ea"/>
          <a:cs typeface="Arial"/>
        </a:defRPr>
      </a:lvl1pPr>
    </p:titleStyle>
    <p:bodyStyle>
      <a:lvl1pPr marL="230188" marR="0" indent="-230188" algn="l" defTabSz="457200" rtl="0" eaLnBrk="1" fontAlgn="auto" latinLnBrk="0" hangingPunct="1">
        <a:lnSpc>
          <a:spcPct val="100000"/>
        </a:lnSpc>
        <a:spcBef>
          <a:spcPts val="2400"/>
        </a:spcBef>
        <a:spcAft>
          <a:spcPts val="0"/>
        </a:spcAft>
        <a:buClrTx/>
        <a:buSzTx/>
        <a:buFont typeface="Arial"/>
        <a:buChar char="•"/>
        <a:tabLst/>
        <a:defRPr sz="2400" b="1" kern="1200" spc="-80">
          <a:solidFill>
            <a:schemeClr val="tx1">
              <a:lumMod val="75000"/>
              <a:lumOff val="25000"/>
            </a:schemeClr>
          </a:solidFill>
          <a:latin typeface="Arial"/>
          <a:ea typeface="+mn-ea"/>
          <a:cs typeface="Arial"/>
        </a:defRPr>
      </a:lvl1pPr>
      <a:lvl2pPr marL="742950" marR="0" indent="-285750" algn="l" defTabSz="457200" rtl="0" eaLnBrk="1" fontAlgn="auto" latinLnBrk="0" hangingPunct="1">
        <a:lnSpc>
          <a:spcPct val="100000"/>
        </a:lnSpc>
        <a:spcBef>
          <a:spcPts val="1680"/>
        </a:spcBef>
        <a:spcAft>
          <a:spcPts val="0"/>
        </a:spcAft>
        <a:buClr>
          <a:schemeClr val="bg1">
            <a:lumMod val="75000"/>
          </a:schemeClr>
        </a:buClr>
        <a:buSzPct val="80000"/>
        <a:buFont typeface="Wingdings" charset="2"/>
        <a:buChar char="ü"/>
        <a:tabLst/>
        <a:defRPr sz="2000" b="1" i="0" kern="1200">
          <a:solidFill>
            <a:srgbClr val="404040"/>
          </a:solidFill>
          <a:latin typeface="Arial"/>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bg1">
            <a:lumMod val="75000"/>
          </a:schemeClr>
        </a:buClr>
        <a:buSzPct val="100000"/>
        <a:buFont typeface="Arial"/>
        <a:buChar char="•"/>
        <a:tabLst/>
        <a:defRPr sz="1600" b="0" kern="1200">
          <a:solidFill>
            <a:schemeClr val="tx1">
              <a:lumMod val="75000"/>
              <a:lumOff val="25000"/>
            </a:schemeClr>
          </a:solidFill>
          <a:latin typeface="Arial"/>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bg1">
            <a:lumMod val="75000"/>
          </a:schemeClr>
        </a:buClr>
        <a:buSzPct val="70000"/>
        <a:buFont typeface="Wingdings 3" charset="2"/>
        <a:buChar char=""/>
        <a:tabLst/>
        <a:defRPr sz="1400" kern="1200">
          <a:solidFill>
            <a:schemeClr val="tx1">
              <a:lumMod val="75000"/>
              <a:lumOff val="25000"/>
            </a:schemeClr>
          </a:solidFill>
          <a:latin typeface="Arial"/>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bg1">
            <a:lumMod val="75000"/>
          </a:schemeClr>
        </a:buClr>
        <a:buSzPct val="80000"/>
        <a:buFont typeface="Courier New"/>
        <a:buChar char="o"/>
        <a:tabLst/>
        <a:defRPr sz="1200" b="0" i="1" kern="1200">
          <a:solidFill>
            <a:schemeClr val="tx1">
              <a:lumMod val="75000"/>
              <a:lumOff val="2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2839" y="1649543"/>
            <a:ext cx="2254786" cy="1844415"/>
          </a:xfrm>
          <a:prstGeom prst="rect">
            <a:avLst/>
          </a:prstGeom>
        </p:spPr>
      </p:pic>
    </p:spTree>
    <p:extLst>
      <p:ext uri="{BB962C8B-B14F-4D97-AF65-F5344CB8AC3E}">
        <p14:creationId xmlns:p14="http://schemas.microsoft.com/office/powerpoint/2010/main" val="2078994527"/>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b="5354"/>
          <a:stretch/>
        </p:blipFill>
        <p:spPr>
          <a:xfrm>
            <a:off x="0" y="1927671"/>
            <a:ext cx="9144000" cy="3236976"/>
          </a:xfrm>
          <a:prstGeom prst="rect">
            <a:avLst/>
          </a:prstGeom>
        </p:spPr>
      </p:pic>
      <p:sp>
        <p:nvSpPr>
          <p:cNvPr id="2" name="Title Placeholder 1"/>
          <p:cNvSpPr>
            <a:spLocks noGrp="1"/>
          </p:cNvSpPr>
          <p:nvPr>
            <p:ph type="title"/>
          </p:nvPr>
        </p:nvSpPr>
        <p:spPr>
          <a:xfrm>
            <a:off x="702035" y="287182"/>
            <a:ext cx="7739930" cy="1503569"/>
          </a:xfrm>
          <a:prstGeom prst="rect">
            <a:avLst/>
          </a:prstGeom>
        </p:spPr>
        <p:txBody>
          <a:bodyPr vert="horz" lIns="91440" tIns="45720" rIns="91440" bIns="45720" rtlCol="0" anchor="b">
            <a:normAutofit/>
          </a:bodyPr>
          <a:lstStyle/>
          <a:p>
            <a:r>
              <a:rPr lang="en-US" dirty="0" smtClean="0"/>
              <a:t>Presentation Title</a:t>
            </a:r>
            <a:endParaRPr lang="en-US" dirty="0"/>
          </a:p>
        </p:txBody>
      </p:sp>
      <p:sp>
        <p:nvSpPr>
          <p:cNvPr id="3" name="Text Placeholder 2"/>
          <p:cNvSpPr>
            <a:spLocks noGrp="1"/>
          </p:cNvSpPr>
          <p:nvPr>
            <p:ph type="body" idx="1"/>
          </p:nvPr>
        </p:nvSpPr>
        <p:spPr>
          <a:xfrm>
            <a:off x="702035" y="1927672"/>
            <a:ext cx="7739930" cy="2097625"/>
          </a:xfrm>
          <a:prstGeom prst="rect">
            <a:avLst/>
          </a:prstGeom>
        </p:spPr>
        <p:txBody>
          <a:bodyPr vert="horz" lIns="91440" tIns="45720" rIns="91440" bIns="45720" rtlCol="0">
            <a:normAutofit/>
          </a:bodyPr>
          <a:lstStyle/>
          <a:p>
            <a:pPr lvl="0"/>
            <a:r>
              <a:rPr lang="en-US" dirty="0" smtClean="0"/>
              <a:t>Click to add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90385" y="4135591"/>
            <a:ext cx="599721" cy="699275"/>
          </a:xfrm>
          <a:prstGeom prst="rect">
            <a:avLst/>
          </a:prstGeom>
        </p:spPr>
      </p:pic>
    </p:spTree>
    <p:extLst>
      <p:ext uri="{BB962C8B-B14F-4D97-AF65-F5344CB8AC3E}">
        <p14:creationId xmlns:p14="http://schemas.microsoft.com/office/powerpoint/2010/main" val="2288737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Lst>
  <p:hf hdr="0" ftr="0" dt="0"/>
  <p:txStyles>
    <p:titleStyle>
      <a:lvl1pPr algn="r" defTabSz="457200" rtl="0" eaLnBrk="1" latinLnBrk="0" hangingPunct="1">
        <a:spcBef>
          <a:spcPct val="0"/>
        </a:spcBef>
        <a:buNone/>
        <a:defRPr sz="4800" b="1" i="1" kern="1200" spc="-150">
          <a:solidFill>
            <a:srgbClr val="FF0000"/>
          </a:solidFill>
          <a:latin typeface="Times New Roman"/>
          <a:ea typeface="+mj-ea"/>
          <a:cs typeface="Times New Roman"/>
        </a:defRPr>
      </a:lvl1pPr>
    </p:titleStyle>
    <p:bodyStyle>
      <a:lvl1pPr marL="0" indent="0" algn="r" defTabSz="457200" rtl="0" eaLnBrk="1" latinLnBrk="0" hangingPunct="1">
        <a:lnSpc>
          <a:spcPct val="80000"/>
        </a:lnSpc>
        <a:spcBef>
          <a:spcPct val="20000"/>
        </a:spcBef>
        <a:buFontTx/>
        <a:buNone/>
        <a:defRPr sz="2800" b="1" i="0" kern="1200" spc="-100" baseline="0">
          <a:solidFill>
            <a:schemeClr val="tx1">
              <a:lumMod val="75000"/>
              <a:lumOff val="2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bg1"/>
            </a:gs>
            <a:gs pos="100000">
              <a:schemeClr val="bg1"/>
            </a:gs>
          </a:gsLst>
          <a:lin ang="16200000" scaled="0"/>
          <a:tileRect/>
        </a:gradFill>
        <a:effectLst/>
      </p:bgPr>
    </p:bg>
    <p:spTree>
      <p:nvGrpSpPr>
        <p:cNvPr id="1" name=""/>
        <p:cNvGrpSpPr/>
        <p:nvPr/>
      </p:nvGrpSpPr>
      <p:grpSpPr>
        <a:xfrm>
          <a:off x="0" y="0"/>
          <a:ext cx="0" cy="0"/>
          <a:chOff x="0" y="0"/>
          <a:chExt cx="0" cy="0"/>
        </a:xfrm>
      </p:grpSpPr>
      <p:sp>
        <p:nvSpPr>
          <p:cNvPr id="9" name="Rounded Rectangle 8"/>
          <p:cNvSpPr/>
          <p:nvPr userDrawn="1"/>
        </p:nvSpPr>
        <p:spPr>
          <a:xfrm>
            <a:off x="121261" y="86154"/>
            <a:ext cx="8909456" cy="1038632"/>
          </a:xfrm>
          <a:prstGeom prst="roundRect">
            <a:avLst/>
          </a:prstGeom>
          <a:gradFill flip="none" rotWithShape="1">
            <a:gsLst>
              <a:gs pos="100000">
                <a:schemeClr val="bg1">
                  <a:lumMod val="95000"/>
                </a:schemeClr>
              </a:gs>
              <a:gs pos="0">
                <a:schemeClr val="bg1">
                  <a:lumMod val="85000"/>
                </a:schemeClr>
              </a:gs>
            </a:gsLst>
            <a:path path="circle">
              <a:fillToRect t="100000" r="100000"/>
            </a:path>
            <a:tileRect l="-100000" b="-100000"/>
          </a:gradFill>
          <a:ln>
            <a:noFill/>
          </a:ln>
          <a:effectLst>
            <a:innerShdw blurRad="511175" dist="25400" dir="13500000">
              <a:srgbClr val="000000"/>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12724" y="148378"/>
            <a:ext cx="7486242" cy="914852"/>
          </a:xfrm>
          <a:prstGeom prst="rect">
            <a:avLst/>
          </a:prstGeom>
          <a:noFill/>
          <a:ln>
            <a:noFill/>
          </a:ln>
        </p:spPr>
        <p:txBody>
          <a:bodyPr vert="horz" lIns="91440" tIns="45720" rIns="91440" bIns="45720" rtlCol="0" anchor="ctr">
            <a:normAutofit/>
          </a:bodyPr>
          <a:lstStyle/>
          <a:p>
            <a:r>
              <a:rPr lang="en-US" dirty="0" smtClean="0"/>
              <a:t>Page Title</a:t>
            </a:r>
            <a:endParaRPr lang="en-US" dirty="0"/>
          </a:p>
        </p:txBody>
      </p:sp>
      <p:sp>
        <p:nvSpPr>
          <p:cNvPr id="6" name="Slide Number Placeholder 5"/>
          <p:cNvSpPr>
            <a:spLocks noGrp="1"/>
          </p:cNvSpPr>
          <p:nvPr>
            <p:ph type="sldNum" sz="quarter" idx="4"/>
          </p:nvPr>
        </p:nvSpPr>
        <p:spPr>
          <a:xfrm>
            <a:off x="7010400" y="4869658"/>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C4D431-6F74-6D4C-B76B-A44FF2AD83B8}" type="slidenum">
              <a:rPr lang="en-US" smtClean="0">
                <a:solidFill>
                  <a:prstClr val="black">
                    <a:tint val="75000"/>
                  </a:prstClr>
                </a:solidFill>
              </a:rPr>
              <a:pPr/>
              <a:t>‹#›</a:t>
            </a:fld>
            <a:endParaRPr lang="en-US" dirty="0">
              <a:solidFill>
                <a:prstClr val="black">
                  <a:tint val="75000"/>
                </a:prstClr>
              </a:solidFill>
            </a:endParaRPr>
          </a:p>
        </p:txBody>
      </p:sp>
      <p:sp>
        <p:nvSpPr>
          <p:cNvPr id="4" name="Text Placeholder 3"/>
          <p:cNvSpPr>
            <a:spLocks noGrp="1"/>
          </p:cNvSpPr>
          <p:nvPr>
            <p:ph type="body" idx="1"/>
          </p:nvPr>
        </p:nvSpPr>
        <p:spPr>
          <a:xfrm>
            <a:off x="457200" y="1269893"/>
            <a:ext cx="8229600" cy="35997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326" y="252965"/>
            <a:ext cx="599721" cy="699275"/>
          </a:xfrm>
          <a:prstGeom prst="rect">
            <a:avLst/>
          </a:prstGeom>
        </p:spPr>
      </p:pic>
    </p:spTree>
    <p:extLst>
      <p:ext uri="{BB962C8B-B14F-4D97-AF65-F5344CB8AC3E}">
        <p14:creationId xmlns:p14="http://schemas.microsoft.com/office/powerpoint/2010/main" val="374478193"/>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457200" rtl="0" eaLnBrk="1" latinLnBrk="0" hangingPunct="1">
        <a:lnSpc>
          <a:spcPct val="80000"/>
        </a:lnSpc>
        <a:spcBef>
          <a:spcPct val="0"/>
        </a:spcBef>
        <a:buNone/>
        <a:defRPr sz="3400" b="1" i="0" kern="1200" spc="-150" baseline="0">
          <a:ln>
            <a:noFill/>
          </a:ln>
          <a:solidFill>
            <a:schemeClr val="tx1">
              <a:lumMod val="75000"/>
              <a:lumOff val="25000"/>
            </a:schemeClr>
          </a:solidFill>
          <a:effectLst>
            <a:outerShdw dist="38100" dir="2700000" algn="tl" rotWithShape="0">
              <a:srgbClr val="000000">
                <a:alpha val="12000"/>
              </a:srgbClr>
            </a:outerShdw>
          </a:effectLst>
          <a:latin typeface="Arial"/>
          <a:ea typeface="+mj-ea"/>
          <a:cs typeface="Arial"/>
        </a:defRPr>
      </a:lvl1pPr>
    </p:titleStyle>
    <p:bodyStyle>
      <a:lvl1pPr marL="230188" marR="0" indent="-230188" algn="l" defTabSz="457200" rtl="0" eaLnBrk="1" fontAlgn="auto" latinLnBrk="0" hangingPunct="1">
        <a:lnSpc>
          <a:spcPct val="100000"/>
        </a:lnSpc>
        <a:spcBef>
          <a:spcPts val="2400"/>
        </a:spcBef>
        <a:spcAft>
          <a:spcPts val="0"/>
        </a:spcAft>
        <a:buClrTx/>
        <a:buSzTx/>
        <a:buFont typeface="Arial"/>
        <a:buChar char="•"/>
        <a:tabLst/>
        <a:defRPr sz="2400" b="1" kern="1200" spc="-80">
          <a:solidFill>
            <a:schemeClr val="tx1">
              <a:lumMod val="75000"/>
              <a:lumOff val="25000"/>
            </a:schemeClr>
          </a:solidFill>
          <a:latin typeface="Arial"/>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bg1">
            <a:lumMod val="75000"/>
          </a:schemeClr>
        </a:buClr>
        <a:buSzPct val="80000"/>
        <a:buFont typeface="Wingdings" charset="2"/>
        <a:buChar char="ü"/>
        <a:tabLst/>
        <a:defRPr sz="2000" b="0" kern="1200">
          <a:solidFill>
            <a:schemeClr val="tx1">
              <a:lumMod val="75000"/>
              <a:lumOff val="25000"/>
            </a:schemeClr>
          </a:solidFill>
          <a:latin typeface="Times New Roman"/>
          <a:ea typeface="+mn-ea"/>
          <a:cs typeface="Times New Roman"/>
        </a:defRPr>
      </a:lvl2pPr>
      <a:lvl3pPr marL="1143000" marR="0" indent="-228600" algn="l" defTabSz="457200" rtl="0" eaLnBrk="1" fontAlgn="auto" latinLnBrk="0" hangingPunct="1">
        <a:lnSpc>
          <a:spcPct val="100000"/>
        </a:lnSpc>
        <a:spcBef>
          <a:spcPct val="20000"/>
        </a:spcBef>
        <a:spcAft>
          <a:spcPts val="0"/>
        </a:spcAft>
        <a:buClr>
          <a:schemeClr val="bg1">
            <a:lumMod val="75000"/>
          </a:schemeClr>
        </a:buClr>
        <a:buSzPct val="100000"/>
        <a:buFont typeface="Arial"/>
        <a:buChar char="•"/>
        <a:tabLst/>
        <a:defRPr sz="1600" b="1" kern="1200">
          <a:solidFill>
            <a:schemeClr val="tx1">
              <a:lumMod val="75000"/>
              <a:lumOff val="25000"/>
            </a:schemeClr>
          </a:solidFill>
          <a:latin typeface="Arial"/>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bg1">
            <a:lumMod val="75000"/>
          </a:schemeClr>
        </a:buClr>
        <a:buSzPct val="70000"/>
        <a:buFont typeface="Wingdings 3" charset="2"/>
        <a:buChar char=""/>
        <a:tabLst/>
        <a:defRPr sz="1400" kern="1200">
          <a:solidFill>
            <a:schemeClr val="tx1">
              <a:lumMod val="75000"/>
              <a:lumOff val="25000"/>
            </a:schemeClr>
          </a:solidFill>
          <a:latin typeface="Arial"/>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bg1">
            <a:lumMod val="75000"/>
          </a:schemeClr>
        </a:buClr>
        <a:buSzPct val="80000"/>
        <a:buFont typeface="Courier New"/>
        <a:buChar char="o"/>
        <a:tabLst/>
        <a:defRPr sz="1200" b="0" i="1" kern="1200">
          <a:solidFill>
            <a:schemeClr val="tx1">
              <a:lumMod val="75000"/>
              <a:lumOff val="2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bg1"/>
            </a:gs>
            <a:gs pos="100000">
              <a:schemeClr val="bg1"/>
            </a:gs>
          </a:gsLst>
          <a:lin ang="16200000" scaled="0"/>
          <a:tileRect/>
        </a:gradFill>
        <a:effectLst/>
      </p:bgPr>
    </p:bg>
    <p:spTree>
      <p:nvGrpSpPr>
        <p:cNvPr id="1" name=""/>
        <p:cNvGrpSpPr/>
        <p:nvPr/>
      </p:nvGrpSpPr>
      <p:grpSpPr>
        <a:xfrm>
          <a:off x="0" y="0"/>
          <a:ext cx="0" cy="0"/>
          <a:chOff x="0" y="0"/>
          <a:chExt cx="0" cy="0"/>
        </a:xfrm>
      </p:grpSpPr>
      <p:sp>
        <p:nvSpPr>
          <p:cNvPr id="9" name="Rounded Rectangle 8"/>
          <p:cNvSpPr/>
          <p:nvPr userDrawn="1"/>
        </p:nvSpPr>
        <p:spPr>
          <a:xfrm>
            <a:off x="121261" y="86155"/>
            <a:ext cx="8909456" cy="1038632"/>
          </a:xfrm>
          <a:prstGeom prst="roundRect">
            <a:avLst/>
          </a:prstGeom>
          <a:gradFill flip="none" rotWithShape="1">
            <a:gsLst>
              <a:gs pos="100000">
                <a:schemeClr val="bg1">
                  <a:lumMod val="95000"/>
                </a:schemeClr>
              </a:gs>
              <a:gs pos="0">
                <a:schemeClr val="bg1">
                  <a:lumMod val="85000"/>
                </a:schemeClr>
              </a:gs>
            </a:gsLst>
            <a:path path="circle">
              <a:fillToRect t="100000" r="100000"/>
            </a:path>
            <a:tileRect l="-100000" b="-100000"/>
          </a:gradFill>
          <a:ln>
            <a:noFill/>
          </a:ln>
          <a:effectLst>
            <a:innerShdw blurRad="511175" dist="25400" dir="13500000">
              <a:srgbClr val="000000"/>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12724" y="148378"/>
            <a:ext cx="7710688" cy="914852"/>
          </a:xfrm>
          <a:prstGeom prst="rect">
            <a:avLst/>
          </a:prstGeom>
          <a:noFill/>
          <a:ln>
            <a:noFill/>
          </a:ln>
        </p:spPr>
        <p:txBody>
          <a:bodyPr vert="horz" lIns="91440" tIns="45720" rIns="91440" bIns="45720" rtlCol="0" anchor="ctr">
            <a:normAutofit/>
          </a:bodyPr>
          <a:lstStyle/>
          <a:p>
            <a:r>
              <a:rPr lang="en-US" dirty="0" smtClean="0"/>
              <a:t>Page Title</a:t>
            </a:r>
            <a:endParaRPr lang="en-US" dirty="0"/>
          </a:p>
        </p:txBody>
      </p:sp>
      <p:sp>
        <p:nvSpPr>
          <p:cNvPr id="6" name="Slide Number Placeholder 5"/>
          <p:cNvSpPr>
            <a:spLocks noGrp="1"/>
          </p:cNvSpPr>
          <p:nvPr>
            <p:ph type="sldNum" sz="quarter" idx="4"/>
          </p:nvPr>
        </p:nvSpPr>
        <p:spPr>
          <a:xfrm>
            <a:off x="7010400" y="486965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C4D431-6F74-6D4C-B76B-A44FF2AD83B8}"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326" y="252965"/>
            <a:ext cx="599721" cy="699275"/>
          </a:xfrm>
          <a:prstGeom prst="rect">
            <a:avLst/>
          </a:prstGeom>
        </p:spPr>
      </p:pic>
      <p:sp>
        <p:nvSpPr>
          <p:cNvPr id="4" name="Text Placeholder 3"/>
          <p:cNvSpPr>
            <a:spLocks noGrp="1"/>
          </p:cNvSpPr>
          <p:nvPr>
            <p:ph type="body" idx="1"/>
          </p:nvPr>
        </p:nvSpPr>
        <p:spPr>
          <a:xfrm>
            <a:off x="457200" y="1269893"/>
            <a:ext cx="8229600" cy="35997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438577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457200" rtl="0" eaLnBrk="1" latinLnBrk="0" hangingPunct="1">
        <a:lnSpc>
          <a:spcPct val="80000"/>
        </a:lnSpc>
        <a:spcBef>
          <a:spcPct val="0"/>
        </a:spcBef>
        <a:buNone/>
        <a:defRPr sz="3400" b="1" i="0" kern="1200" spc="-150" baseline="0">
          <a:ln>
            <a:noFill/>
          </a:ln>
          <a:solidFill>
            <a:schemeClr val="tx1">
              <a:lumMod val="75000"/>
              <a:lumOff val="25000"/>
            </a:schemeClr>
          </a:solidFill>
          <a:effectLst>
            <a:outerShdw dist="38100" dir="2700000" algn="tl" rotWithShape="0">
              <a:srgbClr val="000000">
                <a:alpha val="12000"/>
              </a:srgbClr>
            </a:outerShdw>
          </a:effectLst>
          <a:latin typeface="Arial"/>
          <a:ea typeface="+mj-ea"/>
          <a:cs typeface="Arial"/>
        </a:defRPr>
      </a:lvl1pPr>
    </p:titleStyle>
    <p:bodyStyle>
      <a:lvl1pPr marL="230188" marR="0" indent="-230188" algn="l" defTabSz="457200" rtl="0" eaLnBrk="1" fontAlgn="auto" latinLnBrk="0" hangingPunct="1">
        <a:lnSpc>
          <a:spcPct val="100000"/>
        </a:lnSpc>
        <a:spcBef>
          <a:spcPts val="2400"/>
        </a:spcBef>
        <a:spcAft>
          <a:spcPts val="0"/>
        </a:spcAft>
        <a:buClrTx/>
        <a:buSzTx/>
        <a:buFont typeface="Arial"/>
        <a:buChar char="•"/>
        <a:tabLst/>
        <a:defRPr sz="2400" b="1" kern="1200" spc="-80">
          <a:solidFill>
            <a:schemeClr val="tx1">
              <a:lumMod val="75000"/>
              <a:lumOff val="25000"/>
            </a:schemeClr>
          </a:solidFill>
          <a:latin typeface="Arial"/>
          <a:ea typeface="+mn-ea"/>
          <a:cs typeface="Arial"/>
        </a:defRPr>
      </a:lvl1pPr>
      <a:lvl2pPr marL="742950" marR="0" indent="-285750" algn="l" defTabSz="457200" rtl="0" eaLnBrk="1" fontAlgn="auto" latinLnBrk="0" hangingPunct="1">
        <a:lnSpc>
          <a:spcPct val="100000"/>
        </a:lnSpc>
        <a:spcBef>
          <a:spcPts val="1680"/>
        </a:spcBef>
        <a:spcAft>
          <a:spcPts val="0"/>
        </a:spcAft>
        <a:buClr>
          <a:schemeClr val="bg1">
            <a:lumMod val="75000"/>
          </a:schemeClr>
        </a:buClr>
        <a:buSzPct val="80000"/>
        <a:buFont typeface="Wingdings" charset="2"/>
        <a:buChar char="ü"/>
        <a:tabLst/>
        <a:defRPr sz="2000" b="1" i="0" kern="1200">
          <a:solidFill>
            <a:srgbClr val="404040"/>
          </a:solidFill>
          <a:latin typeface="Arial"/>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bg1">
            <a:lumMod val="75000"/>
          </a:schemeClr>
        </a:buClr>
        <a:buSzPct val="100000"/>
        <a:buFont typeface="Arial"/>
        <a:buChar char="•"/>
        <a:tabLst/>
        <a:defRPr sz="1600" b="0" kern="1200">
          <a:solidFill>
            <a:schemeClr val="tx1">
              <a:lumMod val="75000"/>
              <a:lumOff val="25000"/>
            </a:schemeClr>
          </a:solidFill>
          <a:latin typeface="Arial"/>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bg1">
            <a:lumMod val="75000"/>
          </a:schemeClr>
        </a:buClr>
        <a:buSzPct val="70000"/>
        <a:buFont typeface="Wingdings 3" charset="2"/>
        <a:buChar char=""/>
        <a:tabLst/>
        <a:defRPr sz="1400" kern="1200">
          <a:solidFill>
            <a:schemeClr val="tx1">
              <a:lumMod val="75000"/>
              <a:lumOff val="25000"/>
            </a:schemeClr>
          </a:solidFill>
          <a:latin typeface="Arial"/>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bg1">
            <a:lumMod val="75000"/>
          </a:schemeClr>
        </a:buClr>
        <a:buSzPct val="80000"/>
        <a:buFont typeface="Courier New"/>
        <a:buChar char="o"/>
        <a:tabLst/>
        <a:defRPr sz="1200" b="0" i="1" kern="1200">
          <a:solidFill>
            <a:schemeClr val="tx1">
              <a:lumMod val="75000"/>
              <a:lumOff val="2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8706" y="287182"/>
            <a:ext cx="8113259" cy="1503569"/>
          </a:xfrm>
        </p:spPr>
        <p:txBody>
          <a:bodyPr>
            <a:normAutofit/>
          </a:bodyPr>
          <a:lstStyle/>
          <a:p>
            <a:r>
              <a:rPr lang="en-US" sz="4200" dirty="0">
                <a:solidFill>
                  <a:srgbClr val="EE0000"/>
                </a:solidFill>
              </a:rPr>
              <a:t>Report to the</a:t>
            </a:r>
            <a:br>
              <a:rPr lang="en-US" sz="4200" dirty="0">
                <a:solidFill>
                  <a:srgbClr val="EE0000"/>
                </a:solidFill>
              </a:rPr>
            </a:br>
            <a:r>
              <a:rPr lang="en-US" sz="4200" dirty="0">
                <a:solidFill>
                  <a:srgbClr val="EE0000"/>
                </a:solidFill>
              </a:rPr>
              <a:t>Texas Tech </a:t>
            </a:r>
            <a:r>
              <a:rPr lang="en-US" sz="4200" dirty="0" smtClean="0">
                <a:solidFill>
                  <a:srgbClr val="EE0000"/>
                </a:solidFill>
              </a:rPr>
              <a:t>System Board of Regents</a:t>
            </a:r>
            <a:endParaRPr lang="en-US" sz="4200" dirty="0">
              <a:solidFill>
                <a:srgbClr val="EE0000"/>
              </a:solidFill>
            </a:endParaRPr>
          </a:p>
        </p:txBody>
      </p:sp>
      <p:sp>
        <p:nvSpPr>
          <p:cNvPr id="9" name="Content Placeholder 8"/>
          <p:cNvSpPr>
            <a:spLocks noGrp="1"/>
          </p:cNvSpPr>
          <p:nvPr>
            <p:ph idx="1"/>
          </p:nvPr>
        </p:nvSpPr>
        <p:spPr/>
        <p:txBody>
          <a:bodyPr/>
          <a:lstStyle/>
          <a:p>
            <a:r>
              <a:rPr lang="en-US" dirty="0" smtClean="0"/>
              <a:t>M. Duane Nellis</a:t>
            </a:r>
          </a:p>
          <a:p>
            <a:r>
              <a:rPr lang="en-US" sz="2400" dirty="0" smtClean="0"/>
              <a:t>President, Texas Tech University</a:t>
            </a:r>
            <a:endParaRPr lang="en-US" sz="2400" dirty="0"/>
          </a:p>
          <a:p>
            <a:pPr>
              <a:spcBef>
                <a:spcPts val="2880"/>
              </a:spcBef>
            </a:pPr>
            <a:r>
              <a:rPr lang="en-US" sz="2000" b="0" i="1" spc="0" dirty="0" smtClean="0">
                <a:solidFill>
                  <a:schemeClr val="bg1">
                    <a:lumMod val="50000"/>
                  </a:schemeClr>
                </a:solidFill>
              </a:rPr>
              <a:t>March 05, </a:t>
            </a:r>
            <a:r>
              <a:rPr lang="en-US" sz="2000" b="0" i="1" spc="0" dirty="0">
                <a:solidFill>
                  <a:schemeClr val="bg1">
                    <a:lumMod val="50000"/>
                  </a:schemeClr>
                </a:solidFill>
              </a:rPr>
              <a:t>2015</a:t>
            </a:r>
          </a:p>
        </p:txBody>
      </p:sp>
    </p:spTree>
    <p:extLst>
      <p:ext uri="{BB962C8B-B14F-4D97-AF65-F5344CB8AC3E}">
        <p14:creationId xmlns:p14="http://schemas.microsoft.com/office/powerpoint/2010/main" val="2611783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SAT Scores of Entering</a:t>
            </a:r>
            <a:br>
              <a:rPr lang="en-US" dirty="0" smtClean="0"/>
            </a:br>
            <a:r>
              <a:rPr lang="en-US" dirty="0" smtClean="0"/>
              <a:t>Freshmen Class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1720527"/>
              </p:ext>
            </p:extLst>
          </p:nvPr>
        </p:nvGraphicFramePr>
        <p:xfrm>
          <a:off x="457200" y="1268413"/>
          <a:ext cx="8229600" cy="36020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06156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to Faculty Ratio</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188829"/>
              </p:ext>
            </p:extLst>
          </p:nvPr>
        </p:nvGraphicFramePr>
        <p:xfrm>
          <a:off x="425003" y="1207285"/>
          <a:ext cx="8345510" cy="3701082"/>
        </p:xfrm>
        <a:graphic>
          <a:graphicData uri="http://schemas.openxmlformats.org/drawingml/2006/table">
            <a:tbl>
              <a:tblPr firstRow="1" bandRow="1">
                <a:tableStyleId>{5C22544A-7EE6-4342-B048-85BDC9FD1C3A}</a:tableStyleId>
              </a:tblPr>
              <a:tblGrid>
                <a:gridCol w="2798240"/>
                <a:gridCol w="1086272"/>
                <a:gridCol w="1086272"/>
                <a:gridCol w="1086272"/>
                <a:gridCol w="1086272"/>
                <a:gridCol w="1202182"/>
              </a:tblGrid>
              <a:tr h="235047">
                <a:tc>
                  <a:txBody>
                    <a:bodyPr/>
                    <a:lstStyle/>
                    <a:p>
                      <a:pPr algn="l" fontAlgn="b"/>
                      <a:r>
                        <a:rPr lang="en-US" sz="1100" b="1" i="0" u="none" strike="noStrike" dirty="0">
                          <a:solidFill>
                            <a:schemeClr val="bg1"/>
                          </a:solidFill>
                          <a:effectLst/>
                          <a:latin typeface="Arial"/>
                          <a:cs typeface="Arial"/>
                        </a:rPr>
                        <a:t>College of Business </a:t>
                      </a:r>
                      <a:r>
                        <a:rPr lang="en-US" sz="1100" b="1" i="0" u="none" strike="noStrike" dirty="0" smtClean="0">
                          <a:solidFill>
                            <a:schemeClr val="bg1"/>
                          </a:solidFill>
                          <a:effectLst/>
                          <a:latin typeface="Arial"/>
                          <a:cs typeface="Arial"/>
                        </a:rPr>
                        <a:t>Administration</a:t>
                      </a:r>
                      <a:r>
                        <a:rPr lang="en-US" sz="1100" b="1" i="0" u="none" strike="noStrike" baseline="30000" dirty="0" smtClean="0">
                          <a:solidFill>
                            <a:schemeClr val="bg1"/>
                          </a:solidFill>
                          <a:effectLst/>
                          <a:latin typeface="Arial"/>
                          <a:cs typeface="Arial"/>
                        </a:rPr>
                        <a:t>1</a:t>
                      </a:r>
                      <a:endParaRPr lang="en-US" sz="1100" b="1" i="0" u="none" strike="noStrike" baseline="30000" dirty="0">
                        <a:solidFill>
                          <a:schemeClr val="bg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chemeClr val="bg1"/>
                          </a:solidFill>
                          <a:effectLst/>
                          <a:latin typeface="Arial"/>
                          <a:cs typeface="Arial"/>
                        </a:rPr>
                        <a:t>Fall 2010</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chemeClr val="bg1"/>
                          </a:solidFill>
                          <a:effectLst/>
                          <a:latin typeface="Arial"/>
                          <a:cs typeface="Arial"/>
                        </a:rPr>
                        <a:t>Fall 2011</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chemeClr val="bg1"/>
                          </a:solidFill>
                          <a:effectLst/>
                          <a:latin typeface="Arial"/>
                          <a:cs typeface="Arial"/>
                        </a:rPr>
                        <a:t>Fall 2012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chemeClr val="bg1"/>
                          </a:solidFill>
                          <a:effectLst/>
                          <a:latin typeface="Arial"/>
                          <a:cs typeface="Arial"/>
                        </a:rPr>
                        <a:t>Fall 2013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chemeClr val="bg1"/>
                          </a:solidFill>
                          <a:effectLst/>
                          <a:latin typeface="Arial"/>
                          <a:cs typeface="Arial"/>
                        </a:rPr>
                        <a:t>Fall 2014</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r>
              <a:tr h="253332">
                <a:tc>
                  <a:txBody>
                    <a:bodyPr/>
                    <a:lstStyle/>
                    <a:p>
                      <a:pPr algn="l" fontAlgn="ctr"/>
                      <a:r>
                        <a:rPr lang="en-US" sz="1100" b="1" i="0" u="none" strike="noStrike" dirty="0">
                          <a:solidFill>
                            <a:schemeClr val="tx1"/>
                          </a:solidFill>
                          <a:effectLst/>
                          <a:latin typeface="Arial"/>
                          <a:cs typeface="Arial"/>
                        </a:rPr>
                        <a:t>Student FTE Per Faculty </a:t>
                      </a:r>
                      <a:r>
                        <a:rPr lang="en-US" sz="1100" b="1" i="0" u="none" strike="noStrike" dirty="0" smtClean="0">
                          <a:solidFill>
                            <a:schemeClr val="tx1"/>
                          </a:solidFill>
                          <a:effectLst/>
                          <a:latin typeface="Arial"/>
                          <a:cs typeface="Arial"/>
                        </a:rPr>
                        <a:t>FTE</a:t>
                      </a:r>
                      <a:r>
                        <a:rPr lang="en-US" sz="1100" b="1" i="0" u="none" strike="noStrike" baseline="30000" dirty="0" smtClean="0">
                          <a:solidFill>
                            <a:schemeClr val="tx1"/>
                          </a:solidFill>
                          <a:effectLst/>
                          <a:latin typeface="Arial"/>
                          <a:cs typeface="Arial"/>
                        </a:rPr>
                        <a:t>2</a:t>
                      </a:r>
                      <a:endParaRPr lang="en-US" sz="1100" b="1" i="0" u="none" strike="noStrike" dirty="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a:solidFill>
                            <a:schemeClr val="tx1"/>
                          </a:solidFill>
                          <a:effectLst/>
                          <a:latin typeface="Arial"/>
                          <a:cs typeface="Arial"/>
                        </a:rPr>
                        <a:t>23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23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a:solidFill>
                            <a:schemeClr val="tx1"/>
                          </a:solidFill>
                          <a:effectLst/>
                          <a:latin typeface="Arial"/>
                          <a:cs typeface="Arial"/>
                        </a:rPr>
                        <a:t>23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24</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24</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047">
                <a:tc>
                  <a:txBody>
                    <a:bodyPr/>
                    <a:lstStyle/>
                    <a:p>
                      <a:pPr algn="l" fontAlgn="ctr"/>
                      <a:r>
                        <a:rPr lang="en-US" sz="1100" b="1" i="0" u="none" strike="noStrike" dirty="0">
                          <a:solidFill>
                            <a:schemeClr val="tx1"/>
                          </a:solidFill>
                          <a:effectLst/>
                          <a:latin typeface="Arial"/>
                          <a:cs typeface="Arial"/>
                        </a:rPr>
                        <a:t>Students Per Faculty </a:t>
                      </a:r>
                      <a:r>
                        <a:rPr lang="en-US" sz="1100" b="1" i="0" u="none" strike="noStrike" dirty="0" smtClean="0">
                          <a:solidFill>
                            <a:schemeClr val="tx1"/>
                          </a:solidFill>
                          <a:effectLst/>
                          <a:latin typeface="Arial"/>
                          <a:cs typeface="Arial"/>
                        </a:rPr>
                        <a:t>FTE</a:t>
                      </a:r>
                      <a:r>
                        <a:rPr lang="en-US" sz="1100" b="1" i="0" u="none" strike="noStrike" baseline="30000" dirty="0" smtClean="0">
                          <a:solidFill>
                            <a:schemeClr val="tx1"/>
                          </a:solidFill>
                          <a:effectLst/>
                          <a:latin typeface="Arial"/>
                          <a:cs typeface="Arial"/>
                        </a:rPr>
                        <a:t>3</a:t>
                      </a:r>
                      <a:endParaRPr lang="en-US" sz="1100" b="1" i="0" u="none" strike="noStrike" dirty="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43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43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42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41</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45</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6937">
                <a:tc>
                  <a:txBody>
                    <a:bodyPr/>
                    <a:lstStyle/>
                    <a:p>
                      <a:pPr algn="l" fontAlgn="b"/>
                      <a:r>
                        <a:rPr lang="en-US" sz="800" b="1" i="0" u="none" strike="noStrike" dirty="0">
                          <a:solidFill>
                            <a:schemeClr val="tx1">
                              <a:lumMod val="75000"/>
                              <a:lumOff val="25000"/>
                            </a:schemeClr>
                          </a:solidFill>
                          <a:effectLst/>
                          <a:latin typeface="Arial"/>
                          <a:cs typeface="Arial"/>
                        </a:rPr>
                        <a:t> </a:t>
                      </a: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lumMod val="75000"/>
                              <a:lumOff val="25000"/>
                            </a:schemeClr>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lumMod val="75000"/>
                              <a:lumOff val="25000"/>
                            </a:schemeClr>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lumMod val="75000"/>
                              <a:lumOff val="25000"/>
                            </a:schemeClr>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lumMod val="75000"/>
                              <a:lumOff val="25000"/>
                            </a:schemeClr>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lumMod val="75000"/>
                              <a:lumOff val="25000"/>
                            </a:schemeClr>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047">
                <a:tc>
                  <a:txBody>
                    <a:bodyPr/>
                    <a:lstStyle/>
                    <a:p>
                      <a:pPr algn="l" fontAlgn="b"/>
                      <a:r>
                        <a:rPr lang="en-US" sz="1100" b="1" i="0" u="none" strike="noStrike" dirty="0">
                          <a:solidFill>
                            <a:srgbClr val="FFFFFF"/>
                          </a:solidFill>
                          <a:effectLst/>
                          <a:latin typeface="Arial"/>
                          <a:cs typeface="Arial"/>
                        </a:rPr>
                        <a:t>College of </a:t>
                      </a:r>
                      <a:r>
                        <a:rPr lang="en-US" sz="1100" b="1" i="0" u="none" strike="noStrike" dirty="0" smtClean="0">
                          <a:solidFill>
                            <a:srgbClr val="FFFFFF"/>
                          </a:solidFill>
                          <a:effectLst/>
                          <a:latin typeface="Arial"/>
                          <a:cs typeface="Arial"/>
                        </a:rPr>
                        <a:t>Engineering</a:t>
                      </a:r>
                      <a:r>
                        <a:rPr lang="en-US" sz="1100" b="1" i="0" u="none" strike="noStrike" baseline="30000" dirty="0" smtClean="0">
                          <a:solidFill>
                            <a:schemeClr val="bg1"/>
                          </a:solidFill>
                          <a:effectLst/>
                          <a:latin typeface="Arial"/>
                          <a:cs typeface="Arial"/>
                        </a:rPr>
                        <a:t>1</a:t>
                      </a:r>
                      <a:endParaRPr lang="en-US" sz="1100" b="1" i="0" u="none" strike="noStrike" dirty="0">
                        <a:solidFill>
                          <a:srgbClr val="FFFFFF"/>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2010</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2011</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2014</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r>
              <a:tr h="235047">
                <a:tc>
                  <a:txBody>
                    <a:bodyPr/>
                    <a:lstStyle/>
                    <a:p>
                      <a:pPr algn="l" fontAlgn="ctr"/>
                      <a:r>
                        <a:rPr lang="en-US" sz="1100" b="1" i="0" u="none" strike="noStrike" dirty="0">
                          <a:solidFill>
                            <a:schemeClr val="tx1"/>
                          </a:solidFill>
                          <a:effectLst/>
                          <a:latin typeface="Arial"/>
                          <a:cs typeface="Arial"/>
                        </a:rPr>
                        <a:t>Student FTE Per Faculty </a:t>
                      </a:r>
                      <a:r>
                        <a:rPr lang="en-US" sz="1100" b="1" i="0" u="none" strike="noStrike" dirty="0" smtClean="0">
                          <a:solidFill>
                            <a:schemeClr val="tx1"/>
                          </a:solidFill>
                          <a:effectLst/>
                          <a:latin typeface="Arial"/>
                          <a:cs typeface="Arial"/>
                        </a:rPr>
                        <a:t>FTE</a:t>
                      </a:r>
                      <a:r>
                        <a:rPr lang="en-US" sz="1100" b="1" i="0" u="none" strike="noStrike" baseline="30000" dirty="0" smtClean="0">
                          <a:solidFill>
                            <a:schemeClr val="tx1"/>
                          </a:solidFill>
                          <a:effectLst/>
                          <a:latin typeface="Arial"/>
                          <a:cs typeface="Arial"/>
                        </a:rPr>
                        <a:t>2</a:t>
                      </a:r>
                      <a:endParaRPr lang="en-US" sz="1100" b="1" i="0" u="none" strike="noStrike" dirty="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17</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19</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18</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17</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chemeClr val="tx1"/>
                          </a:solidFill>
                          <a:effectLst/>
                          <a:latin typeface="Arial"/>
                          <a:cs typeface="Arial"/>
                        </a:rPr>
                        <a:t>19</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047">
                <a:tc>
                  <a:txBody>
                    <a:bodyPr/>
                    <a:lstStyle/>
                    <a:p>
                      <a:pPr algn="l" fontAlgn="ctr"/>
                      <a:r>
                        <a:rPr lang="en-US" sz="1100" b="1" i="0" u="none" strike="noStrike" dirty="0">
                          <a:solidFill>
                            <a:schemeClr val="tx1"/>
                          </a:solidFill>
                          <a:effectLst/>
                          <a:latin typeface="Arial"/>
                          <a:cs typeface="Arial"/>
                        </a:rPr>
                        <a:t>Students Per Faculty </a:t>
                      </a:r>
                      <a:r>
                        <a:rPr lang="en-US" sz="1100" b="1" i="0" u="none" strike="noStrike" dirty="0" smtClean="0">
                          <a:solidFill>
                            <a:schemeClr val="tx1"/>
                          </a:solidFill>
                          <a:effectLst/>
                          <a:latin typeface="Arial"/>
                          <a:cs typeface="Arial"/>
                        </a:rPr>
                        <a:t>FTE</a:t>
                      </a:r>
                      <a:r>
                        <a:rPr lang="en-US" sz="1100" b="1" i="0" u="none" strike="noStrike" baseline="30000" dirty="0" smtClean="0">
                          <a:solidFill>
                            <a:schemeClr val="tx1"/>
                          </a:solidFill>
                          <a:effectLst/>
                          <a:latin typeface="Arial"/>
                          <a:cs typeface="Arial"/>
                        </a:rPr>
                        <a:t>3</a:t>
                      </a:r>
                      <a:endParaRPr lang="en-US" sz="1100" b="1" i="0" u="none" strike="noStrike" dirty="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28</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32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32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32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Arial"/>
                          <a:cs typeface="Arial"/>
                        </a:rPr>
                        <a:t>35</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6937">
                <a:tc>
                  <a:txBody>
                    <a:bodyPr/>
                    <a:lstStyle/>
                    <a:p>
                      <a:pPr algn="l" fontAlgn="b"/>
                      <a:r>
                        <a:rPr lang="en-US" sz="800" b="1" i="0" u="none" strike="noStrike" dirty="0">
                          <a:solidFill>
                            <a:schemeClr val="tx1"/>
                          </a:solidFill>
                          <a:effectLst/>
                          <a:latin typeface="Arial"/>
                          <a:cs typeface="Arial"/>
                        </a:rPr>
                        <a:t> </a:t>
                      </a: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0" i="0" u="none" strike="noStrike" dirty="0">
                          <a:solidFill>
                            <a:schemeClr val="tx1"/>
                          </a:solidFill>
                          <a:effectLst/>
                          <a:latin typeface="Arial"/>
                          <a:cs typeface="Arial"/>
                        </a:rPr>
                        <a:t> </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047">
                <a:tc>
                  <a:txBody>
                    <a:bodyPr/>
                    <a:lstStyle/>
                    <a:p>
                      <a:pPr algn="l" fontAlgn="b"/>
                      <a:r>
                        <a:rPr lang="en-US" sz="1100" b="1" i="0" u="none" strike="noStrike" dirty="0" smtClean="0">
                          <a:solidFill>
                            <a:srgbClr val="FFFFFF"/>
                          </a:solidFill>
                          <a:effectLst/>
                          <a:latin typeface="Arial"/>
                          <a:cs typeface="Arial"/>
                        </a:rPr>
                        <a:t>TTU</a:t>
                      </a:r>
                      <a:r>
                        <a:rPr lang="en-US" sz="1100" b="1" i="0" u="none" strike="noStrike" baseline="30000" dirty="0" smtClean="0">
                          <a:solidFill>
                            <a:schemeClr val="bg1"/>
                          </a:solidFill>
                          <a:effectLst/>
                          <a:latin typeface="Arial"/>
                          <a:cs typeface="Arial"/>
                        </a:rPr>
                        <a:t>1</a:t>
                      </a:r>
                      <a:endParaRPr lang="en-US" sz="1100" b="1" i="0" u="none" strike="noStrike" dirty="0">
                        <a:solidFill>
                          <a:srgbClr val="FFFFFF"/>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2010</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2011</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2014</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r>
              <a:tr h="235047">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Arial"/>
                          <a:cs typeface="Arial"/>
                        </a:rPr>
                        <a:t>Student FTE Per Faculty </a:t>
                      </a:r>
                      <a:r>
                        <a:rPr lang="en-US" sz="1100" b="1" i="0" u="none" strike="noStrike" dirty="0" smtClean="0">
                          <a:solidFill>
                            <a:schemeClr val="tx1"/>
                          </a:solidFill>
                          <a:effectLst/>
                          <a:latin typeface="Arial"/>
                          <a:cs typeface="Arial"/>
                        </a:rPr>
                        <a:t>FTE</a:t>
                      </a:r>
                      <a:r>
                        <a:rPr lang="en-US" sz="1100" b="1" i="0" u="none" strike="noStrike" baseline="30000" dirty="0" smtClean="0">
                          <a:solidFill>
                            <a:schemeClr val="tx1"/>
                          </a:solidFill>
                          <a:effectLst/>
                          <a:latin typeface="Arial"/>
                          <a:cs typeface="Arial"/>
                        </a:rPr>
                        <a:t>2</a:t>
                      </a:r>
                      <a:endParaRPr lang="en-US" sz="1100" b="1" i="0" u="none" strike="noStrike" dirty="0" smtClean="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23</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23</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23</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22</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23</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5047">
                <a:tc>
                  <a:txBody>
                    <a:bodyPr/>
                    <a:lstStyle/>
                    <a:p>
                      <a:pPr algn="l" fontAlgn="ctr"/>
                      <a:r>
                        <a:rPr lang="en-US" sz="1100" b="1" i="0" u="none" strike="noStrike" dirty="0">
                          <a:solidFill>
                            <a:schemeClr val="tx1"/>
                          </a:solidFill>
                          <a:effectLst/>
                          <a:latin typeface="Arial"/>
                          <a:cs typeface="Arial"/>
                        </a:rPr>
                        <a:t>Students Per Faculty </a:t>
                      </a:r>
                      <a:r>
                        <a:rPr lang="en-US" sz="1100" b="1" i="0" u="none" strike="noStrike" dirty="0" smtClean="0">
                          <a:solidFill>
                            <a:schemeClr val="tx1"/>
                          </a:solidFill>
                          <a:effectLst/>
                          <a:latin typeface="Arial"/>
                          <a:cs typeface="Arial"/>
                        </a:rPr>
                        <a:t>FTE</a:t>
                      </a:r>
                      <a:r>
                        <a:rPr lang="en-US" sz="1100" b="1" i="0" u="none" strike="noStrike" baseline="30000" dirty="0" smtClean="0">
                          <a:solidFill>
                            <a:schemeClr val="tx1"/>
                          </a:solidFill>
                          <a:effectLst/>
                          <a:latin typeface="Arial"/>
                          <a:cs typeface="Arial"/>
                        </a:rPr>
                        <a:t>3</a:t>
                      </a:r>
                      <a:endParaRPr lang="en-US" sz="1100" b="1" i="0" u="none" strike="noStrike" dirty="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smtClean="0">
                          <a:solidFill>
                            <a:schemeClr val="tx1"/>
                          </a:solidFill>
                          <a:effectLst/>
                          <a:latin typeface="Arial"/>
                          <a:cs typeface="Arial"/>
                        </a:rPr>
                        <a:t>25</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smtClean="0">
                          <a:solidFill>
                            <a:schemeClr val="tx1"/>
                          </a:solidFill>
                          <a:effectLst/>
                          <a:latin typeface="Arial"/>
                          <a:cs typeface="Arial"/>
                        </a:rPr>
                        <a:t>26</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smtClean="0">
                          <a:solidFill>
                            <a:schemeClr val="tx1"/>
                          </a:solidFill>
                          <a:effectLst/>
                          <a:latin typeface="Arial"/>
                          <a:cs typeface="Arial"/>
                        </a:rPr>
                        <a:t>25</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smtClean="0">
                          <a:solidFill>
                            <a:schemeClr val="tx1"/>
                          </a:solidFill>
                          <a:effectLst/>
                          <a:latin typeface="Arial"/>
                          <a:cs typeface="Arial"/>
                        </a:rPr>
                        <a:t>24</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smtClean="0">
                          <a:solidFill>
                            <a:schemeClr val="tx1"/>
                          </a:solidFill>
                          <a:effectLst/>
                          <a:latin typeface="Arial"/>
                          <a:cs typeface="Arial"/>
                        </a:rPr>
                        <a:t>25</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6937">
                <a:tc>
                  <a:txBody>
                    <a:bodyPr/>
                    <a:lstStyle/>
                    <a:p>
                      <a:pPr algn="l" fontAlgn="ctr"/>
                      <a:endParaRPr lang="en-US" sz="800" b="1" i="0" u="none" strike="noStrike" dirty="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8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8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8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8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8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047">
                <a:tc>
                  <a:txBody>
                    <a:bodyPr/>
                    <a:lstStyle/>
                    <a:p>
                      <a:pPr algn="l" fontAlgn="b"/>
                      <a:r>
                        <a:rPr lang="en-US" sz="1100" b="1" i="0" u="none" strike="noStrike" dirty="0" smtClean="0">
                          <a:solidFill>
                            <a:srgbClr val="FFFFFF"/>
                          </a:solidFill>
                          <a:effectLst/>
                          <a:latin typeface="Arial"/>
                          <a:cs typeface="Arial"/>
                        </a:rPr>
                        <a:t>TTU</a:t>
                      </a:r>
                      <a:r>
                        <a:rPr lang="en-US" sz="1100" b="1" i="0" u="none" strike="noStrike" baseline="0" dirty="0" smtClean="0">
                          <a:solidFill>
                            <a:schemeClr val="bg1"/>
                          </a:solidFill>
                          <a:effectLst/>
                          <a:latin typeface="Arial"/>
                          <a:cs typeface="Arial"/>
                        </a:rPr>
                        <a:t> (IPEDS)</a:t>
                      </a:r>
                      <a:r>
                        <a:rPr lang="en-US" sz="1100" b="1" i="0" u="none" strike="noStrike" baseline="30000" dirty="0" smtClean="0">
                          <a:solidFill>
                            <a:schemeClr val="bg1"/>
                          </a:solidFill>
                          <a:effectLst/>
                          <a:latin typeface="Arial"/>
                          <a:cs typeface="Arial"/>
                        </a:rPr>
                        <a:t>4</a:t>
                      </a:r>
                      <a:endParaRPr lang="en-US" sz="1100" b="1" i="0" u="none" strike="noStrike" dirty="0">
                        <a:solidFill>
                          <a:srgbClr val="FFFFFF"/>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2010</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2011</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2012</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2013</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a:txBody>
                    <a:bodyPr/>
                    <a:lstStyle/>
                    <a:p>
                      <a:pPr algn="ctr" fontAlgn="b"/>
                      <a:r>
                        <a:rPr lang="sv-SE" sz="1100" b="1" i="0" u="none" strike="noStrike" dirty="0">
                          <a:solidFill>
                            <a:srgbClr val="FFFFFF"/>
                          </a:solidFill>
                          <a:effectLst/>
                          <a:latin typeface="Arial"/>
                          <a:cs typeface="Arial"/>
                        </a:rPr>
                        <a:t>Fall 2014</a:t>
                      </a: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r>
              <a:tr h="235047">
                <a:tc>
                  <a:txBody>
                    <a:bodyPr/>
                    <a:lstStyle/>
                    <a:p>
                      <a:pPr algn="l" fontAlgn="ctr"/>
                      <a:r>
                        <a:rPr lang="en-US" sz="1100" b="1" i="0" u="none" strike="noStrike" dirty="0" smtClean="0">
                          <a:solidFill>
                            <a:schemeClr val="tx1"/>
                          </a:solidFill>
                          <a:effectLst/>
                          <a:latin typeface="Arial"/>
                          <a:cs typeface="Arial"/>
                        </a:rPr>
                        <a:t>Student</a:t>
                      </a:r>
                      <a:r>
                        <a:rPr lang="en-US" sz="1100" b="1" i="0" u="none" strike="noStrike" baseline="0" dirty="0" smtClean="0">
                          <a:solidFill>
                            <a:schemeClr val="tx1"/>
                          </a:solidFill>
                          <a:effectLst/>
                          <a:latin typeface="Arial"/>
                          <a:cs typeface="Arial"/>
                        </a:rPr>
                        <a:t>-to-Faculty Ratio</a:t>
                      </a:r>
                      <a:endParaRPr lang="en-US" sz="1100" b="1" i="0" u="none" strike="noStrike" dirty="0">
                        <a:solidFill>
                          <a:schemeClr val="tx1"/>
                        </a:solidFill>
                        <a:effectLst/>
                        <a:latin typeface="Arial"/>
                        <a:cs typeface="Arial"/>
                      </a:endParaRPr>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23:1</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24:1</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24:1</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20:1</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smtClean="0">
                          <a:solidFill>
                            <a:schemeClr val="tx1"/>
                          </a:solidFill>
                          <a:effectLst/>
                          <a:latin typeface="Arial"/>
                          <a:cs typeface="Arial"/>
                        </a:rPr>
                        <a:t>22:1</a:t>
                      </a:r>
                      <a:endParaRPr lang="en-US" sz="1100" b="0" i="0" u="none" strike="noStrike" dirty="0">
                        <a:solidFill>
                          <a:schemeClr val="tx1"/>
                        </a:solidFill>
                        <a:effectLst/>
                        <a:latin typeface="Arial"/>
                        <a:cs typeface="Arial"/>
                      </a:endParaRPr>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8918">
                <a:tc gridSpan="6">
                  <a:txBody>
                    <a:bodyPr/>
                    <a:lstStyle/>
                    <a:p>
                      <a:r>
                        <a:rPr lang="en-US" sz="900" dirty="0" smtClean="0">
                          <a:latin typeface="Arial"/>
                          <a:cs typeface="Arial"/>
                        </a:rPr>
                        <a:t>1 - </a:t>
                      </a:r>
                      <a:r>
                        <a:rPr lang="en-US" sz="800" b="1" dirty="0" smtClean="0">
                          <a:latin typeface="Arial"/>
                          <a:cs typeface="Arial"/>
                        </a:rPr>
                        <a:t>IPEDS definition does not work on breakdown of data by college; therefore, Provost’s college metrics have been used.</a:t>
                      </a:r>
                    </a:p>
                    <a:p>
                      <a:r>
                        <a:rPr lang="en-US" sz="800" b="1" dirty="0" smtClean="0">
                          <a:latin typeface="Arial"/>
                          <a:cs typeface="Arial"/>
                        </a:rPr>
                        <a:t>2</a:t>
                      </a:r>
                      <a:r>
                        <a:rPr lang="en-US" sz="800" b="1" baseline="0" dirty="0" smtClean="0">
                          <a:latin typeface="Arial"/>
                          <a:cs typeface="Arial"/>
                        </a:rPr>
                        <a:t> - </a:t>
                      </a:r>
                      <a:r>
                        <a:rPr lang="en-US" sz="800" b="1" dirty="0" smtClean="0">
                          <a:latin typeface="Arial"/>
                          <a:cs typeface="Arial"/>
                        </a:rPr>
                        <a:t>Student full-time equivalents based on credit hours taught per faculty full-time equivalent</a:t>
                      </a:r>
                    </a:p>
                    <a:p>
                      <a:r>
                        <a:rPr lang="en-US" sz="800" b="1" dirty="0" smtClean="0">
                          <a:latin typeface="Arial"/>
                          <a:cs typeface="Arial"/>
                        </a:rPr>
                        <a:t>3 - Students enrolled in the college per faculty full-time equivalent</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1" dirty="0" smtClean="0">
                          <a:latin typeface="Arial"/>
                          <a:cs typeface="Arial"/>
                        </a:rPr>
                        <a:t>4 - </a:t>
                      </a:r>
                      <a:r>
                        <a:rPr lang="en-US" sz="800" b="1" kern="1200" dirty="0" smtClean="0">
                          <a:solidFill>
                            <a:schemeClr val="dk1"/>
                          </a:solidFill>
                          <a:latin typeface="Arial"/>
                          <a:ea typeface="+mn-ea"/>
                          <a:cs typeface="Arial"/>
                        </a:rPr>
                        <a:t>IPEDS information based on the headcount of full-time faculty and students plus one-third of the part-time faculty and students. This ratio excludes the Law School</a:t>
                      </a:r>
                      <a:endParaRPr lang="en-US" sz="800" b="1" dirty="0">
                        <a:latin typeface="Arial"/>
                        <a:cs typeface="Arial"/>
                      </a:endParaRPr>
                    </a:p>
                  </a:txBody>
                  <a:tcPr marT="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407987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in Undergraduate Hispanic FTE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0547920"/>
              </p:ext>
            </p:extLst>
          </p:nvPr>
        </p:nvGraphicFramePr>
        <p:xfrm>
          <a:off x="457200" y="1477113"/>
          <a:ext cx="8229601" cy="3161808"/>
        </p:xfrm>
        <a:graphic>
          <a:graphicData uri="http://schemas.openxmlformats.org/drawingml/2006/table">
            <a:tbl>
              <a:tblPr firstRow="1" bandRow="1">
                <a:tableStyleId>{5C22544A-7EE6-4342-B048-85BDC9FD1C3A}</a:tableStyleId>
              </a:tblPr>
              <a:tblGrid>
                <a:gridCol w="878365"/>
                <a:gridCol w="612603"/>
                <a:gridCol w="612603"/>
                <a:gridCol w="612603"/>
                <a:gridCol w="612603"/>
                <a:gridCol w="612603"/>
                <a:gridCol w="612603"/>
                <a:gridCol w="612603"/>
                <a:gridCol w="612603"/>
                <a:gridCol w="612603"/>
                <a:gridCol w="612603"/>
                <a:gridCol w="612603"/>
                <a:gridCol w="612603"/>
              </a:tblGrid>
              <a:tr h="536218">
                <a:tc gridSpan="13">
                  <a:txBody>
                    <a:bodyPr/>
                    <a:lstStyle/>
                    <a:p>
                      <a:pPr algn="ctr"/>
                      <a:r>
                        <a:rPr lang="en-US" sz="1400" dirty="0" smtClean="0">
                          <a:latin typeface="Arial"/>
                          <a:cs typeface="Arial"/>
                        </a:rPr>
                        <a:t>Undergraduate Hispanic FTE and Total Undergraduate FTE</a:t>
                      </a:r>
                      <a:endParaRPr lang="en-US" sz="1400" dirty="0">
                        <a:latin typeface="Arial"/>
                        <a:cs typeface="Arial"/>
                      </a:endParaRPr>
                    </a:p>
                  </a:txBody>
                  <a:tcPr marL="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0000"/>
                    </a:solidFill>
                  </a:tcPr>
                </a:tc>
              </a:tr>
              <a:tr h="608146">
                <a:tc>
                  <a:txBody>
                    <a:bodyPr/>
                    <a:lstStyle/>
                    <a:p>
                      <a:pPr algn="ctr"/>
                      <a:endParaRPr lang="en-US" sz="1100" b="1" dirty="0">
                        <a:solidFill>
                          <a:schemeClr val="bg1"/>
                        </a:solidFill>
                        <a:latin typeface="Arial"/>
                        <a:cs typeface="Arial"/>
                      </a:endParaRPr>
                    </a:p>
                  </a:txBody>
                  <a:tcPr marL="0" marR="1270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9A281E"/>
                    </a:solidFill>
                  </a:tcPr>
                </a:tc>
                <a:tc gridSpan="2">
                  <a:txBody>
                    <a:bodyPr/>
                    <a:lstStyle/>
                    <a:p>
                      <a:pPr algn="ctr"/>
                      <a:r>
                        <a:rPr lang="en-US" sz="1100" b="1" dirty="0" smtClean="0">
                          <a:solidFill>
                            <a:schemeClr val="bg1"/>
                          </a:solidFill>
                          <a:latin typeface="Arial"/>
                          <a:cs typeface="Arial"/>
                        </a:rPr>
                        <a:t>Fall 2011</a:t>
                      </a:r>
                      <a:endParaRPr lang="en-US" sz="1100" b="1" dirty="0">
                        <a:solidFill>
                          <a:schemeClr val="bg1"/>
                        </a:solidFill>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9A281E"/>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281E"/>
                    </a:solidFill>
                  </a:tcPr>
                </a:tc>
                <a:tc gridSpan="2">
                  <a:txBody>
                    <a:bodyPr/>
                    <a:lstStyle/>
                    <a:p>
                      <a:pPr algn="ctr"/>
                      <a:r>
                        <a:rPr lang="en-US" sz="1100" b="1" dirty="0" smtClean="0">
                          <a:solidFill>
                            <a:schemeClr val="bg1"/>
                          </a:solidFill>
                          <a:latin typeface="Arial"/>
                          <a:cs typeface="Arial"/>
                        </a:rPr>
                        <a:t>Fall 2012</a:t>
                      </a:r>
                      <a:endParaRPr lang="en-US" sz="1100" b="1" dirty="0">
                        <a:solidFill>
                          <a:schemeClr val="bg1"/>
                        </a:solidFill>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9A281E"/>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281E"/>
                    </a:solidFill>
                  </a:tcPr>
                </a:tc>
                <a:tc gridSpan="2">
                  <a:txBody>
                    <a:bodyPr/>
                    <a:lstStyle/>
                    <a:p>
                      <a:pPr algn="ctr"/>
                      <a:r>
                        <a:rPr lang="en-US" sz="1100" b="1" dirty="0" smtClean="0">
                          <a:solidFill>
                            <a:schemeClr val="bg1"/>
                          </a:solidFill>
                          <a:latin typeface="Arial"/>
                          <a:cs typeface="Arial"/>
                        </a:rPr>
                        <a:t>Fall 2013</a:t>
                      </a:r>
                      <a:endParaRPr lang="en-US" sz="1100" b="1" dirty="0">
                        <a:solidFill>
                          <a:schemeClr val="bg1"/>
                        </a:solidFill>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9A281E"/>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281E"/>
                    </a:solidFill>
                  </a:tcPr>
                </a:tc>
                <a:tc gridSpan="2">
                  <a:txBody>
                    <a:bodyPr/>
                    <a:lstStyle/>
                    <a:p>
                      <a:pPr algn="ctr"/>
                      <a:r>
                        <a:rPr lang="en-US" sz="1100" b="1" dirty="0" smtClean="0">
                          <a:solidFill>
                            <a:schemeClr val="bg1"/>
                          </a:solidFill>
                          <a:latin typeface="Arial"/>
                          <a:cs typeface="Arial"/>
                        </a:rPr>
                        <a:t>Fall 2014</a:t>
                      </a:r>
                      <a:endParaRPr lang="en-US" sz="1100" b="1" dirty="0">
                        <a:solidFill>
                          <a:schemeClr val="bg1"/>
                        </a:solidFill>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9A281E"/>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281E"/>
                    </a:solidFill>
                  </a:tcPr>
                </a:tc>
                <a:tc gridSpan="2">
                  <a:txBody>
                    <a:bodyPr/>
                    <a:lstStyle/>
                    <a:p>
                      <a:pPr algn="ctr"/>
                      <a:r>
                        <a:rPr lang="en-US" sz="1100" b="1" dirty="0" smtClean="0">
                          <a:solidFill>
                            <a:schemeClr val="bg1"/>
                          </a:solidFill>
                          <a:latin typeface="Arial"/>
                          <a:cs typeface="Arial"/>
                        </a:rPr>
                        <a:t>Projected</a:t>
                      </a:r>
                      <a:br>
                        <a:rPr lang="en-US" sz="1100" b="1" dirty="0" smtClean="0">
                          <a:solidFill>
                            <a:schemeClr val="bg1"/>
                          </a:solidFill>
                          <a:latin typeface="Arial"/>
                          <a:cs typeface="Arial"/>
                        </a:rPr>
                      </a:br>
                      <a:r>
                        <a:rPr lang="en-US" sz="1100" b="1" dirty="0" smtClean="0">
                          <a:solidFill>
                            <a:schemeClr val="bg1"/>
                          </a:solidFill>
                          <a:latin typeface="Arial"/>
                          <a:cs typeface="Arial"/>
                        </a:rPr>
                        <a:t>Fall 2015</a:t>
                      </a:r>
                      <a:r>
                        <a:rPr lang="en-US" sz="1100" b="1" baseline="30000" dirty="0" smtClean="0">
                          <a:solidFill>
                            <a:schemeClr val="bg1"/>
                          </a:solidFill>
                          <a:latin typeface="Arial"/>
                          <a:cs typeface="Arial"/>
                        </a:rPr>
                        <a:t>1</a:t>
                      </a:r>
                      <a:endParaRPr lang="en-US" sz="1100" b="1" baseline="30000" dirty="0">
                        <a:solidFill>
                          <a:schemeClr val="bg1"/>
                        </a:solidFill>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gridSpan="2">
                  <a:txBody>
                    <a:bodyPr/>
                    <a:lstStyle/>
                    <a:p>
                      <a:pPr algn="ctr"/>
                      <a:r>
                        <a:rPr lang="en-US" sz="1100" b="1" dirty="0" smtClean="0">
                          <a:solidFill>
                            <a:schemeClr val="bg1"/>
                          </a:solidFill>
                          <a:latin typeface="Arial"/>
                          <a:cs typeface="Arial"/>
                        </a:rPr>
                        <a:t>Projected</a:t>
                      </a:r>
                      <a:br>
                        <a:rPr lang="en-US" sz="1100" b="1" dirty="0" smtClean="0">
                          <a:solidFill>
                            <a:schemeClr val="bg1"/>
                          </a:solidFill>
                          <a:latin typeface="Arial"/>
                          <a:cs typeface="Arial"/>
                        </a:rPr>
                      </a:br>
                      <a:r>
                        <a:rPr lang="en-US" sz="1100" b="1" dirty="0" smtClean="0">
                          <a:solidFill>
                            <a:schemeClr val="bg1"/>
                          </a:solidFill>
                          <a:latin typeface="Arial"/>
                          <a:cs typeface="Arial"/>
                        </a:rPr>
                        <a:t>Fall 2016</a:t>
                      </a:r>
                      <a:r>
                        <a:rPr lang="en-US" sz="1100" b="1" baseline="30000" dirty="0" smtClean="0">
                          <a:solidFill>
                            <a:schemeClr val="bg1"/>
                          </a:solidFill>
                          <a:latin typeface="Arial"/>
                          <a:cs typeface="Arial"/>
                        </a:rPr>
                        <a:t>1</a:t>
                      </a:r>
                      <a:endParaRPr lang="en-US" sz="1100" b="1" baseline="30000" dirty="0">
                        <a:solidFill>
                          <a:schemeClr val="bg1"/>
                        </a:solidFill>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dirty="0"/>
                    </a:p>
                  </a:txBody>
                  <a:tcPr marL="12700" marR="127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552860">
                <a:tc>
                  <a:txBody>
                    <a:bodyPr/>
                    <a:lstStyle/>
                    <a:p>
                      <a:pPr algn="ctr"/>
                      <a:endParaRPr lang="en-US" sz="1000" b="1" dirty="0">
                        <a:latin typeface="Arial"/>
                        <a:cs typeface="Arial"/>
                      </a:endParaRPr>
                    </a:p>
                  </a:txBody>
                  <a:tcPr marL="0" marR="1270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FTE</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Hispanic %</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FTE</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Hispanic %</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FTE</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Hispanic %</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FTE</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Hispanic %</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FTE</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Hispanic %</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FTE</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smtClean="0">
                          <a:latin typeface="Arial"/>
                          <a:cs typeface="Arial"/>
                        </a:rPr>
                        <a:t>Hispanic %</a:t>
                      </a:r>
                      <a:endParaRPr lang="en-US" sz="1000" b="1" dirty="0">
                        <a:latin typeface="Arial"/>
                        <a:cs typeface="Arial"/>
                      </a:endParaRPr>
                    </a:p>
                  </a:txBody>
                  <a:tcPr marL="0" marR="1270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27109">
                <a:tc>
                  <a:txBody>
                    <a:bodyPr/>
                    <a:lstStyle/>
                    <a:p>
                      <a:pPr algn="l" fontAlgn="b"/>
                      <a:r>
                        <a:rPr lang="en-US" sz="1100" b="1" i="0" u="none" strike="noStrike" dirty="0">
                          <a:solidFill>
                            <a:srgbClr val="000000"/>
                          </a:solidFill>
                          <a:effectLst/>
                          <a:latin typeface="Arial"/>
                          <a:cs typeface="Arial"/>
                        </a:rPr>
                        <a:t>Hispanic</a:t>
                      </a:r>
                    </a:p>
                  </a:txBody>
                  <a:tcPr marR="1270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0000"/>
                          </a:solidFill>
                          <a:effectLst/>
                          <a:latin typeface="Arial"/>
                          <a:cs typeface="Arial"/>
                        </a:rPr>
                        <a:t> 4,321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0000"/>
                          </a:solidFill>
                          <a:effectLst/>
                          <a:latin typeface="Arial"/>
                          <a:cs typeface="Arial"/>
                        </a:rPr>
                        <a:t>18%</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000000"/>
                          </a:solidFill>
                          <a:effectLst/>
                          <a:latin typeface="Arial"/>
                          <a:cs typeface="Arial"/>
                        </a:rPr>
                        <a:t> 4,697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000000"/>
                          </a:solidFill>
                          <a:effectLst/>
                          <a:latin typeface="Arial"/>
                          <a:cs typeface="Arial"/>
                        </a:rPr>
                        <a:t>19%</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000000"/>
                          </a:solidFill>
                          <a:effectLst/>
                          <a:latin typeface="Arial"/>
                          <a:cs typeface="Arial"/>
                        </a:rPr>
                        <a:t> 5,194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000000"/>
                          </a:solidFill>
                          <a:effectLst/>
                          <a:latin typeface="Arial"/>
                          <a:cs typeface="Arial"/>
                        </a:rPr>
                        <a:t>21%</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000000"/>
                          </a:solidFill>
                          <a:effectLst/>
                          <a:latin typeface="Arial"/>
                          <a:cs typeface="Arial"/>
                        </a:rPr>
                        <a:t> 5,845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0000"/>
                          </a:solidFill>
                          <a:effectLst/>
                          <a:latin typeface="Arial"/>
                          <a:cs typeface="Arial"/>
                        </a:rPr>
                        <a:t>22%</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0000"/>
                          </a:solidFill>
                          <a:effectLst/>
                          <a:latin typeface="Arial"/>
                          <a:cs typeface="Arial"/>
                        </a:rPr>
                        <a:t> 6,465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0000"/>
                          </a:solidFill>
                          <a:effectLst/>
                          <a:latin typeface="Arial"/>
                          <a:cs typeface="Arial"/>
                        </a:rPr>
                        <a:t>23%</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0000"/>
                          </a:solidFill>
                          <a:effectLst/>
                          <a:latin typeface="Arial"/>
                          <a:cs typeface="Arial"/>
                        </a:rPr>
                        <a:t> 7,150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0000"/>
                          </a:solidFill>
                          <a:effectLst/>
                          <a:latin typeface="Arial"/>
                          <a:cs typeface="Arial"/>
                        </a:rPr>
                        <a:t>25%</a:t>
                      </a:r>
                    </a:p>
                  </a:txBody>
                  <a:tcPr marL="0" marR="1270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7109">
                <a:tc>
                  <a:txBody>
                    <a:bodyPr/>
                    <a:lstStyle/>
                    <a:p>
                      <a:pPr algn="l" fontAlgn="b"/>
                      <a:r>
                        <a:rPr lang="en-US" sz="1100" b="1" i="0" u="none" strike="noStrike" dirty="0">
                          <a:solidFill>
                            <a:srgbClr val="000000"/>
                          </a:solidFill>
                          <a:effectLst/>
                          <a:latin typeface="Arial"/>
                          <a:cs typeface="Arial"/>
                        </a:rPr>
                        <a:t>Total</a:t>
                      </a:r>
                    </a:p>
                  </a:txBody>
                  <a:tcPr marR="1270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24,323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24,647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25,240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26,603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a:cs typeface="Arial"/>
                        </a:rPr>
                        <a:t>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28,040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a:cs typeface="Arial"/>
                        </a:rPr>
                        <a:t>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28,895 </a:t>
                      </a:r>
                    </a:p>
                  </a:txBody>
                  <a:tcPr marL="0" marR="1270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a:cs typeface="Arial"/>
                        </a:rPr>
                        <a:t> </a:t>
                      </a:r>
                    </a:p>
                  </a:txBody>
                  <a:tcPr marL="0" marR="1270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10366">
                <a:tc gridSpan="13">
                  <a:txBody>
                    <a:bodyPr/>
                    <a:lstStyle/>
                    <a:p>
                      <a:r>
                        <a:rPr lang="en-US" sz="900" dirty="0" smtClean="0">
                          <a:latin typeface="Arial"/>
                          <a:cs typeface="Arial"/>
                        </a:rPr>
                        <a:t>1 - Assumes 3-year average growth rate will continue at 10.6% for Hispanic and 3% for total undergraduate FTE. This will add 1,305 additional Hispanic FTE.</a:t>
                      </a:r>
                      <a:endParaRPr lang="en-US" sz="900" dirty="0">
                        <a:latin typeface="Arial"/>
                        <a:cs typeface="Arial"/>
                      </a:endParaRPr>
                    </a:p>
                  </a:txBody>
                  <a:tcPr marT="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953093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4040"/>
                </a:solidFill>
              </a:rPr>
              <a:t>Student Success Challenges</a:t>
            </a:r>
            <a:endParaRPr lang="en-US" dirty="0">
              <a:solidFill>
                <a:srgbClr val="404040"/>
              </a:solidFill>
            </a:endParaRPr>
          </a:p>
        </p:txBody>
      </p:sp>
      <p:sp>
        <p:nvSpPr>
          <p:cNvPr id="3" name="Content Placeholder 2"/>
          <p:cNvSpPr>
            <a:spLocks noGrp="1"/>
          </p:cNvSpPr>
          <p:nvPr>
            <p:ph idx="1"/>
          </p:nvPr>
        </p:nvSpPr>
        <p:spPr>
          <a:xfrm>
            <a:off x="457200" y="1268124"/>
            <a:ext cx="7948738" cy="3601534"/>
          </a:xfrm>
        </p:spPr>
        <p:txBody>
          <a:bodyPr>
            <a:normAutofit fontScale="40000" lnSpcReduction="20000"/>
          </a:bodyPr>
          <a:lstStyle/>
          <a:p>
            <a:r>
              <a:rPr lang="en-US" sz="4800" dirty="0" smtClean="0">
                <a:solidFill>
                  <a:schemeClr val="tx1"/>
                </a:solidFill>
              </a:rPr>
              <a:t>Maximize national and international student recognitions (</a:t>
            </a:r>
            <a:r>
              <a:rPr lang="en-US" sz="4800" dirty="0" err="1" smtClean="0">
                <a:solidFill>
                  <a:schemeClr val="tx1"/>
                </a:solidFill>
              </a:rPr>
              <a:t>Fulbrights</a:t>
            </a:r>
            <a:r>
              <a:rPr lang="en-US" sz="4800" dirty="0" smtClean="0">
                <a:solidFill>
                  <a:schemeClr val="tx1"/>
                </a:solidFill>
              </a:rPr>
              <a:t>, Goldwater/Gates/Rhodes, </a:t>
            </a:r>
            <a:r>
              <a:rPr lang="en-US" sz="4800" dirty="0" err="1" smtClean="0">
                <a:solidFill>
                  <a:schemeClr val="tx1"/>
                </a:solidFill>
              </a:rPr>
              <a:t>Trumans</a:t>
            </a:r>
            <a:r>
              <a:rPr lang="en-US" sz="4800" dirty="0" smtClean="0">
                <a:solidFill>
                  <a:schemeClr val="tx1"/>
                </a:solidFill>
              </a:rPr>
              <a:t>, </a:t>
            </a:r>
            <a:r>
              <a:rPr lang="en-US" sz="4800" dirty="0" err="1" smtClean="0">
                <a:solidFill>
                  <a:schemeClr val="tx1"/>
                </a:solidFill>
              </a:rPr>
              <a:t>Udalls</a:t>
            </a:r>
            <a:r>
              <a:rPr lang="en-US" sz="4800" dirty="0" smtClean="0">
                <a:solidFill>
                  <a:schemeClr val="tx1"/>
                </a:solidFill>
              </a:rPr>
              <a:t>, etc.)</a:t>
            </a:r>
            <a:endParaRPr lang="en-US" sz="4800" dirty="0">
              <a:solidFill>
                <a:schemeClr val="tx1"/>
              </a:solidFill>
            </a:endParaRPr>
          </a:p>
          <a:p>
            <a:r>
              <a:rPr lang="en-US" sz="4800" dirty="0" smtClean="0">
                <a:solidFill>
                  <a:schemeClr val="tx1"/>
                </a:solidFill>
              </a:rPr>
              <a:t>Recruitment of top tier students (need competitive scholarships), improve retention and graduation rates</a:t>
            </a:r>
          </a:p>
          <a:p>
            <a:r>
              <a:rPr lang="en-US" sz="4800" dirty="0" smtClean="0">
                <a:solidFill>
                  <a:schemeClr val="tx1"/>
                </a:solidFill>
              </a:rPr>
              <a:t>Increase graduate student support and enhanced graduate programs</a:t>
            </a:r>
          </a:p>
          <a:p>
            <a:pPr lvl="1"/>
            <a:r>
              <a:rPr lang="en-US" sz="3800" b="0" dirty="0" smtClean="0">
                <a:solidFill>
                  <a:schemeClr val="tx1"/>
                </a:solidFill>
              </a:rPr>
              <a:t>Build national reputation</a:t>
            </a:r>
          </a:p>
          <a:p>
            <a:pPr lvl="1"/>
            <a:r>
              <a:rPr lang="en-US" sz="3800" b="0" dirty="0" smtClean="0">
                <a:solidFill>
                  <a:schemeClr val="tx1"/>
                </a:solidFill>
              </a:rPr>
              <a:t>Competitive stipends</a:t>
            </a:r>
          </a:p>
          <a:p>
            <a:pPr lvl="1"/>
            <a:r>
              <a:rPr lang="en-US" sz="3800" b="0" dirty="0" smtClean="0">
                <a:solidFill>
                  <a:schemeClr val="tx1"/>
                </a:solidFill>
              </a:rPr>
              <a:t>Greater faculty success toward higher National Research Council rankings</a:t>
            </a:r>
          </a:p>
          <a:p>
            <a:r>
              <a:rPr lang="en-US" sz="4800" dirty="0" smtClean="0">
                <a:solidFill>
                  <a:schemeClr val="tx1"/>
                </a:solidFill>
              </a:rPr>
              <a:t>Greater student body diversity (HSI, international, study abroad)</a:t>
            </a:r>
          </a:p>
        </p:txBody>
      </p:sp>
      <p:sp>
        <p:nvSpPr>
          <p:cNvPr id="4" name="Slide Number Placeholder 3"/>
          <p:cNvSpPr>
            <a:spLocks noGrp="1"/>
          </p:cNvSpPr>
          <p:nvPr>
            <p:ph type="sldNum" sz="quarter" idx="12"/>
          </p:nvPr>
        </p:nvSpPr>
        <p:spPr/>
        <p:txBody>
          <a:bodyPr/>
          <a:lstStyle/>
          <a:p>
            <a:fld id="{A5C4D431-6F74-6D4C-B76B-A44FF2AD83B8}" type="slidenum">
              <a:rPr lang="en-US" smtClean="0"/>
              <a:t>13</a:t>
            </a:fld>
            <a:endParaRPr lang="en-US" dirty="0"/>
          </a:p>
        </p:txBody>
      </p:sp>
    </p:spTree>
    <p:extLst>
      <p:ext uri="{BB962C8B-B14F-4D97-AF65-F5344CB8AC3E}">
        <p14:creationId xmlns:p14="http://schemas.microsoft.com/office/powerpoint/2010/main" val="1316631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4040"/>
                </a:solidFill>
              </a:rPr>
              <a:t>Student Success Challenges</a:t>
            </a:r>
            <a:r>
              <a:rPr lang="en-US" sz="2400" i="1" dirty="0" smtClean="0">
                <a:solidFill>
                  <a:srgbClr val="404040"/>
                </a:solidFill>
              </a:rPr>
              <a:t>, cont’d</a:t>
            </a:r>
            <a:endParaRPr lang="en-US" sz="2400" i="1" dirty="0">
              <a:solidFill>
                <a:srgbClr val="404040"/>
              </a:solidFill>
            </a:endParaRPr>
          </a:p>
        </p:txBody>
      </p:sp>
      <p:sp>
        <p:nvSpPr>
          <p:cNvPr id="3" name="Content Placeholder 2"/>
          <p:cNvSpPr>
            <a:spLocks noGrp="1"/>
          </p:cNvSpPr>
          <p:nvPr>
            <p:ph idx="1"/>
          </p:nvPr>
        </p:nvSpPr>
        <p:spPr>
          <a:xfrm>
            <a:off x="457200" y="1475943"/>
            <a:ext cx="5023042" cy="3153409"/>
          </a:xfrm>
        </p:spPr>
        <p:txBody>
          <a:bodyPr>
            <a:normAutofit fontScale="85000" lnSpcReduction="20000"/>
          </a:bodyPr>
          <a:lstStyle/>
          <a:p>
            <a:pPr>
              <a:spcBef>
                <a:spcPts val="1800"/>
              </a:spcBef>
            </a:pPr>
            <a:r>
              <a:rPr lang="en-US" dirty="0">
                <a:solidFill>
                  <a:schemeClr val="tx1"/>
                </a:solidFill>
              </a:rPr>
              <a:t>Specialized student </a:t>
            </a:r>
            <a:r>
              <a:rPr lang="en-US" dirty="0" smtClean="0">
                <a:solidFill>
                  <a:schemeClr val="tx1"/>
                </a:solidFill>
              </a:rPr>
              <a:t>housing – </a:t>
            </a:r>
            <a:r>
              <a:rPr lang="en-US" dirty="0">
                <a:solidFill>
                  <a:schemeClr val="tx1"/>
                </a:solidFill>
              </a:rPr>
              <a:t>Living Learning Communities </a:t>
            </a:r>
          </a:p>
          <a:p>
            <a:pPr>
              <a:spcBef>
                <a:spcPts val="1200"/>
              </a:spcBef>
            </a:pPr>
            <a:r>
              <a:rPr lang="en-US" dirty="0" smtClean="0">
                <a:solidFill>
                  <a:schemeClr val="tx1"/>
                </a:solidFill>
              </a:rPr>
              <a:t>Scholarships and need</a:t>
            </a:r>
            <a:r>
              <a:rPr lang="en-US" dirty="0">
                <a:solidFill>
                  <a:schemeClr val="tx1"/>
                </a:solidFill>
              </a:rPr>
              <a:t>-based </a:t>
            </a:r>
            <a:r>
              <a:rPr lang="en-US" dirty="0" smtClean="0">
                <a:solidFill>
                  <a:schemeClr val="tx1"/>
                </a:solidFill>
              </a:rPr>
              <a:t>aid</a:t>
            </a:r>
          </a:p>
          <a:p>
            <a:pPr lvl="1"/>
            <a:r>
              <a:rPr lang="en-US" b="0" dirty="0">
                <a:solidFill>
                  <a:schemeClr val="tx1"/>
                </a:solidFill>
              </a:rPr>
              <a:t>National merit scholarships will require $24K/student annually</a:t>
            </a:r>
          </a:p>
          <a:p>
            <a:pPr lvl="1"/>
            <a:r>
              <a:rPr lang="en-US" b="0" dirty="0" smtClean="0">
                <a:solidFill>
                  <a:schemeClr val="tx1"/>
                </a:solidFill>
              </a:rPr>
              <a:t>Investment of $1.5M needed to increase graduate </a:t>
            </a:r>
            <a:r>
              <a:rPr lang="en-US" b="0" dirty="0">
                <a:solidFill>
                  <a:schemeClr val="tx1"/>
                </a:solidFill>
              </a:rPr>
              <a:t>support to AAU level of 40</a:t>
            </a:r>
            <a:r>
              <a:rPr lang="en-US" b="0" dirty="0" smtClean="0">
                <a:solidFill>
                  <a:schemeClr val="tx1"/>
                </a:solidFill>
              </a:rPr>
              <a:t>% graduate students (currently at 30%)</a:t>
            </a:r>
            <a:endParaRPr lang="en-US" b="0" dirty="0">
              <a:solidFill>
                <a:schemeClr val="tx1"/>
              </a:solidFill>
            </a:endParaRPr>
          </a:p>
          <a:p>
            <a:pPr>
              <a:spcBef>
                <a:spcPts val="1200"/>
              </a:spcBef>
            </a:pPr>
            <a:r>
              <a:rPr lang="en-US" dirty="0" smtClean="0">
                <a:solidFill>
                  <a:schemeClr val="tx1"/>
                </a:solidFill>
              </a:rPr>
              <a:t>Enhance </a:t>
            </a:r>
            <a:r>
              <a:rPr lang="en-US" dirty="0">
                <a:solidFill>
                  <a:schemeClr val="tx1"/>
                </a:solidFill>
              </a:rPr>
              <a:t>advising strategies</a:t>
            </a:r>
          </a:p>
          <a:p>
            <a:pPr>
              <a:spcBef>
                <a:spcPts val="1200"/>
              </a:spcBef>
            </a:pPr>
            <a:r>
              <a:rPr lang="en-US" dirty="0">
                <a:solidFill>
                  <a:schemeClr val="tx1"/>
                </a:solidFill>
              </a:rPr>
              <a:t>Enhance admission </a:t>
            </a:r>
            <a:r>
              <a:rPr lang="en-US" dirty="0" smtClean="0">
                <a:solidFill>
                  <a:schemeClr val="tx1"/>
                </a:solidFill>
              </a:rPr>
              <a:t>standards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801" y="1494992"/>
            <a:ext cx="3149532" cy="3134360"/>
          </a:xfrm>
          <a:prstGeom prst="rect">
            <a:avLst/>
          </a:prstGeom>
        </p:spPr>
      </p:pic>
    </p:spTree>
    <p:extLst>
      <p:ext uri="{BB962C8B-B14F-4D97-AF65-F5344CB8AC3E}">
        <p14:creationId xmlns:p14="http://schemas.microsoft.com/office/powerpoint/2010/main" val="683981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43029"/>
            <a:ext cx="7772400" cy="1361825"/>
          </a:xfrm>
        </p:spPr>
        <p:txBody>
          <a:bodyPr/>
          <a:lstStyle/>
          <a:p>
            <a:r>
              <a:rPr lang="en-US" dirty="0" smtClean="0">
                <a:solidFill>
                  <a:schemeClr val="tx1"/>
                </a:solidFill>
              </a:rPr>
              <a:t>Academic Quality</a:t>
            </a:r>
            <a:endParaRPr lang="en-US" dirty="0">
              <a:solidFill>
                <a:schemeClr val="tx1"/>
              </a:solidFill>
            </a:endParaRPr>
          </a:p>
        </p:txBody>
      </p:sp>
    </p:spTree>
    <p:extLst>
      <p:ext uri="{BB962C8B-B14F-4D97-AF65-F5344CB8AC3E}">
        <p14:creationId xmlns:p14="http://schemas.microsoft.com/office/powerpoint/2010/main" val="197379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4040"/>
                </a:solidFill>
              </a:rPr>
              <a:t>Academic Challenges</a:t>
            </a:r>
            <a:endParaRPr lang="en-US" dirty="0">
              <a:solidFill>
                <a:srgbClr val="404040"/>
              </a:solidFill>
            </a:endParaRPr>
          </a:p>
        </p:txBody>
      </p:sp>
      <p:sp>
        <p:nvSpPr>
          <p:cNvPr id="3" name="Content Placeholder 2"/>
          <p:cNvSpPr>
            <a:spLocks noGrp="1"/>
          </p:cNvSpPr>
          <p:nvPr>
            <p:ph idx="1"/>
          </p:nvPr>
        </p:nvSpPr>
        <p:spPr>
          <a:xfrm>
            <a:off x="418715" y="1477818"/>
            <a:ext cx="4730558" cy="3259291"/>
          </a:xfrm>
        </p:spPr>
        <p:txBody>
          <a:bodyPr>
            <a:normAutofit fontScale="85000" lnSpcReduction="20000"/>
          </a:bodyPr>
          <a:lstStyle/>
          <a:p>
            <a:pPr>
              <a:spcBef>
                <a:spcPts val="1800"/>
              </a:spcBef>
            </a:pPr>
            <a:r>
              <a:rPr lang="en-US" dirty="0" smtClean="0">
                <a:solidFill>
                  <a:schemeClr val="tx1"/>
                </a:solidFill>
              </a:rPr>
              <a:t>Increase number of faculty to maintain student/faculty ratio</a:t>
            </a:r>
          </a:p>
          <a:p>
            <a:pPr>
              <a:spcBef>
                <a:spcPts val="1800"/>
              </a:spcBef>
            </a:pPr>
            <a:r>
              <a:rPr lang="en-US" dirty="0" smtClean="0">
                <a:solidFill>
                  <a:schemeClr val="tx1"/>
                </a:solidFill>
              </a:rPr>
              <a:t>Additional staff</a:t>
            </a:r>
            <a:endParaRPr lang="en-US" dirty="0">
              <a:solidFill>
                <a:schemeClr val="tx1"/>
              </a:solidFill>
            </a:endParaRPr>
          </a:p>
          <a:p>
            <a:pPr>
              <a:spcBef>
                <a:spcPts val="1800"/>
              </a:spcBef>
            </a:pPr>
            <a:r>
              <a:rPr lang="en-US" dirty="0" smtClean="0">
                <a:solidFill>
                  <a:schemeClr val="tx1"/>
                </a:solidFill>
              </a:rPr>
              <a:t>Retain faculty</a:t>
            </a:r>
          </a:p>
          <a:p>
            <a:pPr>
              <a:spcBef>
                <a:spcPts val="1800"/>
              </a:spcBef>
            </a:pPr>
            <a:r>
              <a:rPr lang="en-US" dirty="0" smtClean="0">
                <a:solidFill>
                  <a:schemeClr val="tx1"/>
                </a:solidFill>
              </a:rPr>
              <a:t>National and International faculty recognitions</a:t>
            </a:r>
            <a:br>
              <a:rPr lang="en-US" dirty="0" smtClean="0">
                <a:solidFill>
                  <a:schemeClr val="tx1"/>
                </a:solidFill>
              </a:rPr>
            </a:br>
            <a:r>
              <a:rPr lang="en-US" sz="2600" i="1" dirty="0" smtClean="0">
                <a:solidFill>
                  <a:schemeClr val="tx1"/>
                </a:solidFill>
              </a:rPr>
              <a:t>(National Academy, AAAS Fellows, </a:t>
            </a:r>
            <a:r>
              <a:rPr lang="en-US" sz="2600" i="1" dirty="0" err="1" smtClean="0">
                <a:solidFill>
                  <a:schemeClr val="tx1"/>
                </a:solidFill>
              </a:rPr>
              <a:t>Fulbrights</a:t>
            </a:r>
            <a:r>
              <a:rPr lang="en-US" sz="2600" i="1" dirty="0" smtClean="0">
                <a:solidFill>
                  <a:schemeClr val="tx1"/>
                </a:solidFill>
              </a:rPr>
              <a:t>, etc.)</a:t>
            </a:r>
            <a:endParaRPr lang="en-US" sz="2600" i="1"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801" y="1494992"/>
            <a:ext cx="3149531" cy="3134360"/>
          </a:xfrm>
          <a:prstGeom prst="rect">
            <a:avLst/>
          </a:prstGeom>
        </p:spPr>
      </p:pic>
    </p:spTree>
    <p:extLst>
      <p:ext uri="{BB962C8B-B14F-4D97-AF65-F5344CB8AC3E}">
        <p14:creationId xmlns:p14="http://schemas.microsoft.com/office/powerpoint/2010/main" val="402107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Faculty Salary Comparison</a:t>
            </a:r>
            <a:br>
              <a:rPr lang="en-US" dirty="0"/>
            </a:br>
            <a:r>
              <a:rPr lang="en-US" sz="2000" dirty="0"/>
              <a:t>Source IPEDS – Academic Year 2013-14</a:t>
            </a:r>
          </a:p>
        </p:txBody>
      </p:sp>
      <p:sp>
        <p:nvSpPr>
          <p:cNvPr id="4" name="Slide Number Placeholder 3"/>
          <p:cNvSpPr>
            <a:spLocks noGrp="1"/>
          </p:cNvSpPr>
          <p:nvPr>
            <p:ph type="sldNum" sz="quarter" idx="12"/>
          </p:nvPr>
        </p:nvSpPr>
        <p:spPr/>
        <p:txBody>
          <a:bodyPr/>
          <a:lstStyle/>
          <a:p>
            <a:fld id="{A5C4D431-6F74-6D4C-B76B-A44FF2AD83B8}" type="slidenum">
              <a:rPr lang="en-US" smtClean="0"/>
              <a:t>17</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223199237"/>
              </p:ext>
            </p:extLst>
          </p:nvPr>
        </p:nvGraphicFramePr>
        <p:xfrm>
          <a:off x="457200" y="1268413"/>
          <a:ext cx="8229600" cy="3602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124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43029"/>
            <a:ext cx="7772400" cy="1361825"/>
          </a:xfrm>
        </p:spPr>
        <p:txBody>
          <a:bodyPr/>
          <a:lstStyle/>
          <a:p>
            <a:r>
              <a:rPr lang="en-US" dirty="0" smtClean="0">
                <a:solidFill>
                  <a:schemeClr val="tx1"/>
                </a:solidFill>
              </a:rPr>
              <a:t>Maximize Funding</a:t>
            </a:r>
            <a:br>
              <a:rPr lang="en-US" dirty="0" smtClean="0">
                <a:solidFill>
                  <a:schemeClr val="tx1"/>
                </a:solidFill>
              </a:rPr>
            </a:br>
            <a:r>
              <a:rPr lang="en-US" dirty="0" smtClean="0">
                <a:solidFill>
                  <a:schemeClr val="tx1"/>
                </a:solidFill>
              </a:rPr>
              <a:t>&amp; Infrastructure</a:t>
            </a:r>
            <a:endParaRPr lang="en-US" dirty="0">
              <a:solidFill>
                <a:schemeClr val="tx1"/>
              </a:solidFill>
            </a:endParaRPr>
          </a:p>
        </p:txBody>
      </p:sp>
    </p:spTree>
    <p:extLst>
      <p:ext uri="{BB962C8B-B14F-4D97-AF65-F5344CB8AC3E}">
        <p14:creationId xmlns:p14="http://schemas.microsoft.com/office/powerpoint/2010/main" val="2101547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4040"/>
                </a:solidFill>
              </a:rPr>
              <a:t>Formula Funding</a:t>
            </a:r>
            <a:endParaRPr lang="en-US" dirty="0">
              <a:solidFill>
                <a:srgbClr val="404040"/>
              </a:solidFill>
            </a:endParaRPr>
          </a:p>
        </p:txBody>
      </p:sp>
      <p:sp>
        <p:nvSpPr>
          <p:cNvPr id="3" name="Content Placeholder 2"/>
          <p:cNvSpPr>
            <a:spLocks noGrp="1"/>
          </p:cNvSpPr>
          <p:nvPr>
            <p:ph idx="1"/>
          </p:nvPr>
        </p:nvSpPr>
        <p:spPr/>
        <p:txBody>
          <a:bodyPr>
            <a:normAutofit/>
          </a:bodyPr>
          <a:lstStyle/>
          <a:p>
            <a:pPr lvl="0"/>
            <a:r>
              <a:rPr lang="en-US" dirty="0">
                <a:solidFill>
                  <a:schemeClr val="tx1"/>
                </a:solidFill>
              </a:rPr>
              <a:t>Formula funding is currently based on </a:t>
            </a:r>
            <a:r>
              <a:rPr lang="en-US" dirty="0" smtClean="0">
                <a:solidFill>
                  <a:schemeClr val="tx1"/>
                </a:solidFill>
              </a:rPr>
              <a:t>enrollment, discipline, and class matriculation</a:t>
            </a:r>
            <a:endParaRPr lang="en-US" dirty="0">
              <a:solidFill>
                <a:schemeClr val="tx1"/>
              </a:solidFill>
            </a:endParaRPr>
          </a:p>
          <a:p>
            <a:r>
              <a:rPr lang="en-US" dirty="0" smtClean="0">
                <a:solidFill>
                  <a:schemeClr val="tx1"/>
                </a:solidFill>
              </a:rPr>
              <a:t>Continued </a:t>
            </a:r>
            <a:r>
              <a:rPr lang="en-US" dirty="0">
                <a:solidFill>
                  <a:schemeClr val="tx1"/>
                </a:solidFill>
              </a:rPr>
              <a:t>strategic growth allows Texas Tech University </a:t>
            </a:r>
            <a:r>
              <a:rPr lang="en-US" dirty="0" smtClean="0">
                <a:solidFill>
                  <a:schemeClr val="tx1"/>
                </a:solidFill>
              </a:rPr>
              <a:t>to at least maintain </a:t>
            </a:r>
            <a:r>
              <a:rPr lang="en-US" dirty="0">
                <a:solidFill>
                  <a:schemeClr val="tx1"/>
                </a:solidFill>
              </a:rPr>
              <a:t>and </a:t>
            </a:r>
            <a:r>
              <a:rPr lang="en-US" dirty="0" smtClean="0">
                <a:solidFill>
                  <a:schemeClr val="tx1"/>
                </a:solidFill>
              </a:rPr>
              <a:t>possibly grow </a:t>
            </a:r>
            <a:r>
              <a:rPr lang="en-US" dirty="0">
                <a:solidFill>
                  <a:schemeClr val="tx1"/>
                </a:solidFill>
              </a:rPr>
              <a:t>its relative position for percentage share of formula funding </a:t>
            </a:r>
            <a:r>
              <a:rPr lang="en-US" dirty="0" smtClean="0">
                <a:solidFill>
                  <a:schemeClr val="tx1"/>
                </a:solidFill>
              </a:rPr>
              <a:t>distribution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t>19</a:t>
            </a:fld>
            <a:endParaRPr lang="en-US" dirty="0"/>
          </a:p>
        </p:txBody>
      </p:sp>
    </p:spTree>
    <p:extLst>
      <p:ext uri="{BB962C8B-B14F-4D97-AF65-F5344CB8AC3E}">
        <p14:creationId xmlns:p14="http://schemas.microsoft.com/office/powerpoint/2010/main" val="94336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4040"/>
                </a:solidFill>
              </a:rPr>
              <a:t>Texas Tech University Strategic Priorities</a:t>
            </a:r>
            <a:endParaRPr lang="en-US" dirty="0">
              <a:solidFill>
                <a:srgbClr val="404040"/>
              </a:solidFill>
            </a:endParaRPr>
          </a:p>
        </p:txBody>
      </p:sp>
      <p:sp>
        <p:nvSpPr>
          <p:cNvPr id="3" name="Content Placeholder 2"/>
          <p:cNvSpPr>
            <a:spLocks noGrp="1"/>
          </p:cNvSpPr>
          <p:nvPr>
            <p:ph idx="1"/>
          </p:nvPr>
        </p:nvSpPr>
        <p:spPr>
          <a:xfrm>
            <a:off x="431030" y="1362363"/>
            <a:ext cx="4972243" cy="3407233"/>
          </a:xfrm>
        </p:spPr>
        <p:txBody>
          <a:bodyPr>
            <a:normAutofit fontScale="92500"/>
          </a:bodyPr>
          <a:lstStyle/>
          <a:p>
            <a:pPr>
              <a:spcBef>
                <a:spcPts val="1200"/>
              </a:spcBef>
            </a:pPr>
            <a:r>
              <a:rPr lang="en-US" sz="2400" dirty="0" smtClean="0">
                <a:solidFill>
                  <a:schemeClr val="tx1"/>
                </a:solidFill>
              </a:rPr>
              <a:t>Increase Enrollment and Promote Student Success</a:t>
            </a:r>
          </a:p>
          <a:p>
            <a:pPr>
              <a:spcBef>
                <a:spcPts val="1200"/>
              </a:spcBef>
            </a:pPr>
            <a:r>
              <a:rPr lang="en-US" sz="2400" dirty="0" smtClean="0">
                <a:solidFill>
                  <a:schemeClr val="tx1"/>
                </a:solidFill>
              </a:rPr>
              <a:t>Strengthen Academic Quality</a:t>
            </a:r>
            <a:br>
              <a:rPr lang="en-US" sz="2400" dirty="0" smtClean="0">
                <a:solidFill>
                  <a:schemeClr val="tx1"/>
                </a:solidFill>
              </a:rPr>
            </a:br>
            <a:r>
              <a:rPr lang="en-US" sz="2400" dirty="0" smtClean="0">
                <a:solidFill>
                  <a:schemeClr val="tx1"/>
                </a:solidFill>
              </a:rPr>
              <a:t>and Reputation</a:t>
            </a:r>
          </a:p>
          <a:p>
            <a:pPr>
              <a:spcBef>
                <a:spcPts val="1200"/>
              </a:spcBef>
            </a:pPr>
            <a:r>
              <a:rPr lang="en-US" sz="2400" dirty="0" smtClean="0">
                <a:solidFill>
                  <a:schemeClr val="tx1"/>
                </a:solidFill>
              </a:rPr>
              <a:t>Expand and Enhance Research and Creative Scholarship</a:t>
            </a:r>
          </a:p>
          <a:p>
            <a:pPr>
              <a:spcBef>
                <a:spcPts val="1200"/>
              </a:spcBef>
            </a:pPr>
            <a:r>
              <a:rPr lang="en-US" sz="2400" dirty="0" smtClean="0">
                <a:solidFill>
                  <a:schemeClr val="tx1"/>
                </a:solidFill>
              </a:rPr>
              <a:t>Further Outreach and Engagement</a:t>
            </a:r>
          </a:p>
          <a:p>
            <a:pPr>
              <a:spcBef>
                <a:spcPts val="1200"/>
              </a:spcBef>
            </a:pPr>
            <a:r>
              <a:rPr lang="en-US" sz="2400" dirty="0" smtClean="0">
                <a:solidFill>
                  <a:schemeClr val="tx1"/>
                </a:solidFill>
              </a:rPr>
              <a:t>Increase and Maximize Resources</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2</a:t>
            </a:fld>
            <a:endParaRPr lang="en-US" dirty="0">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801" y="1494992"/>
            <a:ext cx="3149532" cy="3134360"/>
          </a:xfrm>
          <a:prstGeom prst="rect">
            <a:avLst/>
          </a:prstGeom>
        </p:spPr>
      </p:pic>
    </p:spTree>
    <p:extLst>
      <p:ext uri="{BB962C8B-B14F-4D97-AF65-F5344CB8AC3E}">
        <p14:creationId xmlns:p14="http://schemas.microsoft.com/office/powerpoint/2010/main" val="3434688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4040"/>
                </a:solidFill>
              </a:rPr>
              <a:t>% of Total Formula Funding</a:t>
            </a:r>
            <a:endParaRPr lang="en-US" dirty="0">
              <a:solidFill>
                <a:srgbClr val="404040"/>
              </a:solidFill>
            </a:endParaRPr>
          </a:p>
        </p:txBody>
      </p:sp>
      <p:sp>
        <p:nvSpPr>
          <p:cNvPr id="3" name="Slide Number Placeholder 2"/>
          <p:cNvSpPr>
            <a:spLocks noGrp="1"/>
          </p:cNvSpPr>
          <p:nvPr>
            <p:ph type="sldNum" sz="quarter" idx="12"/>
          </p:nvPr>
        </p:nvSpPr>
        <p:spPr/>
        <p:txBody>
          <a:bodyPr/>
          <a:lstStyle/>
          <a:p>
            <a:fld id="{A5C4D431-6F74-6D4C-B76B-A44FF2AD83B8}" type="slidenum">
              <a:rPr lang="en-US" smtClean="0"/>
              <a:t>20</a:t>
            </a:fld>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108757879"/>
              </p:ext>
            </p:extLst>
          </p:nvPr>
        </p:nvGraphicFramePr>
        <p:xfrm>
          <a:off x="457200" y="1447030"/>
          <a:ext cx="8229600" cy="3292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315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4040"/>
                </a:solidFill>
              </a:rPr>
              <a:t>Infrastructure - Challenges</a:t>
            </a:r>
            <a:endParaRPr lang="en-US" dirty="0">
              <a:solidFill>
                <a:srgbClr val="404040"/>
              </a:solidFill>
            </a:endParaRPr>
          </a:p>
        </p:txBody>
      </p:sp>
      <p:sp>
        <p:nvSpPr>
          <p:cNvPr id="3" name="Content Placeholder 2"/>
          <p:cNvSpPr>
            <a:spLocks noGrp="1"/>
          </p:cNvSpPr>
          <p:nvPr>
            <p:ph idx="1"/>
          </p:nvPr>
        </p:nvSpPr>
        <p:spPr/>
        <p:txBody>
          <a:bodyPr>
            <a:noAutofit/>
          </a:bodyPr>
          <a:lstStyle/>
          <a:p>
            <a:pPr lvl="0"/>
            <a:r>
              <a:rPr lang="en-US" sz="1800" dirty="0" smtClean="0">
                <a:solidFill>
                  <a:schemeClr val="tx1"/>
                </a:solidFill>
              </a:rPr>
              <a:t>Renovation of existing spaces (Mass Communication building, Science buildings, etc.) </a:t>
            </a:r>
            <a:r>
              <a:rPr lang="en-US" sz="1800" dirty="0">
                <a:solidFill>
                  <a:schemeClr val="tx1"/>
                </a:solidFill>
              </a:rPr>
              <a:t>and/or convert underutilized meeting rooms with minimal debt </a:t>
            </a:r>
            <a:r>
              <a:rPr lang="en-US" sz="1800" dirty="0" smtClean="0">
                <a:solidFill>
                  <a:schemeClr val="tx1"/>
                </a:solidFill>
              </a:rPr>
              <a:t>impact</a:t>
            </a:r>
            <a:r>
              <a:rPr lang="en-US" sz="1800" dirty="0">
                <a:solidFill>
                  <a:schemeClr val="tx1"/>
                </a:solidFill>
              </a:rPr>
              <a:t>. </a:t>
            </a:r>
            <a:r>
              <a:rPr lang="en-US" sz="1800" dirty="0" smtClean="0">
                <a:solidFill>
                  <a:schemeClr val="tx1"/>
                </a:solidFill>
              </a:rPr>
              <a:t>(Classroom </a:t>
            </a:r>
            <a:r>
              <a:rPr lang="en-US" sz="1800" dirty="0">
                <a:solidFill>
                  <a:schemeClr val="tx1"/>
                </a:solidFill>
              </a:rPr>
              <a:t>and Meeting Room space </a:t>
            </a:r>
            <a:r>
              <a:rPr lang="en-US" sz="1800" dirty="0" smtClean="0">
                <a:solidFill>
                  <a:schemeClr val="tx1"/>
                </a:solidFill>
              </a:rPr>
              <a:t>should </a:t>
            </a:r>
            <a:r>
              <a:rPr lang="en-US" sz="1800" dirty="0">
                <a:solidFill>
                  <a:schemeClr val="tx1"/>
                </a:solidFill>
              </a:rPr>
              <a:t>be controlled and managed to support future enrollment growth</a:t>
            </a:r>
            <a:r>
              <a:rPr lang="en-US" sz="1800" dirty="0" smtClean="0">
                <a:solidFill>
                  <a:schemeClr val="tx1"/>
                </a:solidFill>
              </a:rPr>
              <a:t>.) </a:t>
            </a:r>
            <a:endParaRPr lang="en-US" sz="1800" dirty="0">
              <a:solidFill>
                <a:schemeClr val="tx1"/>
              </a:solidFill>
            </a:endParaRPr>
          </a:p>
          <a:p>
            <a:pPr lvl="0"/>
            <a:r>
              <a:rPr lang="en-US" sz="1800" dirty="0">
                <a:solidFill>
                  <a:schemeClr val="tx1"/>
                </a:solidFill>
              </a:rPr>
              <a:t>Research space (ESB II) will be added if current </a:t>
            </a:r>
            <a:r>
              <a:rPr lang="en-US" sz="1800" u="sng" dirty="0">
                <a:solidFill>
                  <a:schemeClr val="tx1"/>
                </a:solidFill>
              </a:rPr>
              <a:t>TRB request</a:t>
            </a:r>
            <a:r>
              <a:rPr lang="en-US" sz="1800" dirty="0">
                <a:solidFill>
                  <a:schemeClr val="tx1"/>
                </a:solidFill>
              </a:rPr>
              <a:t> is funded. This project is pending Legislative review and authorization for state funding. </a:t>
            </a:r>
            <a:r>
              <a:rPr lang="en-US" sz="1800" dirty="0" smtClean="0">
                <a:solidFill>
                  <a:schemeClr val="tx1"/>
                </a:solidFill>
              </a:rPr>
              <a:t>Renovation of the former Mass Communications building will add critical research space in engineering as well.  </a:t>
            </a:r>
          </a:p>
          <a:p>
            <a:pPr lvl="0"/>
            <a:r>
              <a:rPr lang="en-US" sz="1800" u="sng" dirty="0" smtClean="0">
                <a:solidFill>
                  <a:schemeClr val="tx1"/>
                </a:solidFill>
              </a:rPr>
              <a:t>HEAF funds</a:t>
            </a:r>
            <a:r>
              <a:rPr lang="en-US" sz="1800" dirty="0" smtClean="0">
                <a:solidFill>
                  <a:schemeClr val="tx1"/>
                </a:solidFill>
              </a:rPr>
              <a:t> to retrofit dated research space in some units is extremely important (e.g. in science units).</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810322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4040"/>
                </a:solidFill>
              </a:rPr>
              <a:t>Infrastructure Challenges</a:t>
            </a:r>
            <a:r>
              <a:rPr lang="en-US" sz="2400" i="1" dirty="0">
                <a:solidFill>
                  <a:srgbClr val="404040"/>
                </a:solidFill>
              </a:rPr>
              <a:t>, cont’d</a:t>
            </a:r>
            <a:endParaRPr lang="en-US" dirty="0">
              <a:solidFill>
                <a:srgbClr val="404040"/>
              </a:solidFill>
            </a:endParaRPr>
          </a:p>
        </p:txBody>
      </p:sp>
      <p:sp>
        <p:nvSpPr>
          <p:cNvPr id="3" name="Content Placeholder 2"/>
          <p:cNvSpPr>
            <a:spLocks noGrp="1"/>
          </p:cNvSpPr>
          <p:nvPr>
            <p:ph idx="1"/>
          </p:nvPr>
        </p:nvSpPr>
        <p:spPr/>
        <p:txBody>
          <a:bodyPr>
            <a:normAutofit fontScale="92500"/>
          </a:bodyPr>
          <a:lstStyle/>
          <a:p>
            <a:pPr lvl="0"/>
            <a:r>
              <a:rPr lang="en-US" dirty="0">
                <a:solidFill>
                  <a:schemeClr val="tx1"/>
                </a:solidFill>
              </a:rPr>
              <a:t>Office space </a:t>
            </a:r>
            <a:r>
              <a:rPr lang="en-US" dirty="0" smtClean="0">
                <a:solidFill>
                  <a:schemeClr val="tx1"/>
                </a:solidFill>
              </a:rPr>
              <a:t>along with research space are </a:t>
            </a:r>
            <a:r>
              <a:rPr lang="en-US" dirty="0">
                <a:solidFill>
                  <a:schemeClr val="tx1"/>
                </a:solidFill>
              </a:rPr>
              <a:t>currently the greatest </a:t>
            </a:r>
            <a:r>
              <a:rPr lang="en-US" dirty="0" smtClean="0">
                <a:solidFill>
                  <a:schemeClr val="tx1"/>
                </a:solidFill>
              </a:rPr>
              <a:t>needs </a:t>
            </a:r>
            <a:r>
              <a:rPr lang="en-US" dirty="0">
                <a:solidFill>
                  <a:schemeClr val="tx1"/>
                </a:solidFill>
              </a:rPr>
              <a:t>to meet continued growth.  </a:t>
            </a:r>
          </a:p>
          <a:p>
            <a:r>
              <a:rPr lang="en-US" dirty="0" smtClean="0">
                <a:solidFill>
                  <a:schemeClr val="tx1"/>
                </a:solidFill>
              </a:rPr>
              <a:t>Expand </a:t>
            </a:r>
            <a:r>
              <a:rPr lang="en-US" dirty="0">
                <a:solidFill>
                  <a:schemeClr val="tx1"/>
                </a:solidFill>
              </a:rPr>
              <a:t>footprint (e.g., DFW, internationally, etc.)</a:t>
            </a:r>
            <a:endParaRPr lang="en-US" dirty="0"/>
          </a:p>
          <a:p>
            <a:pPr lvl="0"/>
            <a:r>
              <a:rPr lang="en-US" dirty="0" smtClean="0">
                <a:solidFill>
                  <a:schemeClr val="tx1"/>
                </a:solidFill>
              </a:rPr>
              <a:t>Student housing for all </a:t>
            </a:r>
            <a:r>
              <a:rPr lang="en-US" dirty="0">
                <a:solidFill>
                  <a:schemeClr val="tx1"/>
                </a:solidFill>
              </a:rPr>
              <a:t>first year students on </a:t>
            </a:r>
            <a:r>
              <a:rPr lang="en-US" dirty="0" smtClean="0">
                <a:solidFill>
                  <a:schemeClr val="tx1"/>
                </a:solidFill>
              </a:rPr>
              <a:t>campus </a:t>
            </a:r>
          </a:p>
          <a:p>
            <a:pPr lvl="1"/>
            <a:r>
              <a:rPr lang="en-US" dirty="0" smtClean="0">
                <a:solidFill>
                  <a:schemeClr val="tx1"/>
                </a:solidFill>
              </a:rPr>
              <a:t>Additional </a:t>
            </a:r>
            <a:r>
              <a:rPr lang="en-US" dirty="0">
                <a:solidFill>
                  <a:schemeClr val="tx1"/>
                </a:solidFill>
              </a:rPr>
              <a:t>residence hall Fall 2017 will provide infrastructure to continue housing same percentage of total student </a:t>
            </a:r>
            <a:r>
              <a:rPr lang="en-US" dirty="0" smtClean="0">
                <a:solidFill>
                  <a:schemeClr val="tx1"/>
                </a:solidFill>
              </a:rPr>
              <a:t>population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t>22</a:t>
            </a:fld>
            <a:endParaRPr lang="en-US" dirty="0"/>
          </a:p>
        </p:txBody>
      </p:sp>
    </p:spTree>
    <p:extLst>
      <p:ext uri="{BB962C8B-B14F-4D97-AF65-F5344CB8AC3E}">
        <p14:creationId xmlns:p14="http://schemas.microsoft.com/office/powerpoint/2010/main" val="3435338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43029"/>
            <a:ext cx="7772400" cy="1361825"/>
          </a:xfrm>
        </p:spPr>
        <p:txBody>
          <a:bodyPr/>
          <a:lstStyle/>
          <a:p>
            <a:r>
              <a:rPr lang="en-US" dirty="0" smtClean="0">
                <a:solidFill>
                  <a:schemeClr val="tx1"/>
                </a:solidFill>
              </a:rPr>
              <a:t>Research &amp; Other</a:t>
            </a:r>
            <a:endParaRPr lang="en-US" dirty="0">
              <a:solidFill>
                <a:schemeClr val="tx1"/>
              </a:solidFill>
            </a:endParaRPr>
          </a:p>
        </p:txBody>
      </p:sp>
    </p:spTree>
    <p:extLst>
      <p:ext uri="{BB962C8B-B14F-4D97-AF65-F5344CB8AC3E}">
        <p14:creationId xmlns:p14="http://schemas.microsoft.com/office/powerpoint/2010/main" val="360938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4040"/>
                </a:solidFill>
              </a:rPr>
              <a:t>Research - Challenges</a:t>
            </a:r>
            <a:endParaRPr lang="en-US" dirty="0">
              <a:solidFill>
                <a:srgbClr val="404040"/>
              </a:solidFill>
            </a:endParaRPr>
          </a:p>
        </p:txBody>
      </p:sp>
      <p:sp>
        <p:nvSpPr>
          <p:cNvPr id="3" name="Content Placeholder 2"/>
          <p:cNvSpPr>
            <a:spLocks noGrp="1"/>
          </p:cNvSpPr>
          <p:nvPr>
            <p:ph idx="1"/>
          </p:nvPr>
        </p:nvSpPr>
        <p:spPr>
          <a:xfrm>
            <a:off x="457200" y="1483640"/>
            <a:ext cx="4676679" cy="3601534"/>
          </a:xfrm>
        </p:spPr>
        <p:txBody>
          <a:bodyPr>
            <a:normAutofit fontScale="62500" lnSpcReduction="20000"/>
          </a:bodyPr>
          <a:lstStyle/>
          <a:p>
            <a:pPr>
              <a:spcBef>
                <a:spcPts val="1800"/>
              </a:spcBef>
            </a:pPr>
            <a:r>
              <a:rPr lang="en-US" dirty="0" smtClean="0">
                <a:solidFill>
                  <a:schemeClr val="tx1"/>
                </a:solidFill>
              </a:rPr>
              <a:t>Start-ups, post-doctoral students, research faculty to promote continued growth in extramural funding</a:t>
            </a:r>
          </a:p>
          <a:p>
            <a:pPr>
              <a:spcBef>
                <a:spcPts val="1800"/>
              </a:spcBef>
            </a:pPr>
            <a:r>
              <a:rPr lang="en-US" dirty="0" smtClean="0">
                <a:solidFill>
                  <a:schemeClr val="tx1"/>
                </a:solidFill>
              </a:rPr>
              <a:t>Federal research funding growth</a:t>
            </a:r>
          </a:p>
          <a:p>
            <a:pPr>
              <a:spcBef>
                <a:spcPts val="1800"/>
              </a:spcBef>
            </a:pPr>
            <a:r>
              <a:rPr lang="en-US" dirty="0" smtClean="0">
                <a:solidFill>
                  <a:schemeClr val="tx1"/>
                </a:solidFill>
              </a:rPr>
              <a:t>Improved research infrastructure</a:t>
            </a:r>
          </a:p>
          <a:p>
            <a:pPr>
              <a:spcBef>
                <a:spcPts val="1800"/>
              </a:spcBef>
            </a:pPr>
            <a:r>
              <a:rPr lang="en-US" dirty="0">
                <a:solidFill>
                  <a:schemeClr val="tx1"/>
                </a:solidFill>
              </a:rPr>
              <a:t>Continued legislative support of key Tier 1 research university initiatives </a:t>
            </a:r>
            <a:r>
              <a:rPr lang="en-US" i="1" dirty="0">
                <a:solidFill>
                  <a:schemeClr val="tx1"/>
                </a:solidFill>
              </a:rPr>
              <a:t>(NRUF, CKF, RDF, TRIP</a:t>
            </a:r>
            <a:r>
              <a:rPr lang="en-US" i="1" dirty="0" smtClean="0">
                <a:solidFill>
                  <a:schemeClr val="tx1"/>
                </a:solidFill>
              </a:rPr>
              <a:t>)</a:t>
            </a:r>
          </a:p>
          <a:p>
            <a:pPr>
              <a:spcBef>
                <a:spcPts val="1800"/>
              </a:spcBef>
            </a:pPr>
            <a:r>
              <a:rPr lang="en-US" dirty="0" smtClean="0">
                <a:solidFill>
                  <a:schemeClr val="tx1"/>
                </a:solidFill>
              </a:rPr>
              <a:t>Continue to create an interdisciplinary, innovative </a:t>
            </a:r>
            <a:r>
              <a:rPr lang="en-US" dirty="0">
                <a:solidFill>
                  <a:schemeClr val="tx1"/>
                </a:solidFill>
              </a:rPr>
              <a:t>and entrepreneurial culture</a:t>
            </a:r>
            <a:endParaRPr lang="en-US" i="1"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24</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801" y="1494992"/>
            <a:ext cx="3149531" cy="3134359"/>
          </a:xfrm>
          <a:prstGeom prst="rect">
            <a:avLst/>
          </a:prstGeom>
        </p:spPr>
      </p:pic>
    </p:spTree>
    <p:extLst>
      <p:ext uri="{BB962C8B-B14F-4D97-AF65-F5344CB8AC3E}">
        <p14:creationId xmlns:p14="http://schemas.microsoft.com/office/powerpoint/2010/main" val="438503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4040"/>
                </a:solidFill>
              </a:rPr>
              <a:t>Other Challenges</a:t>
            </a:r>
            <a:endParaRPr lang="en-US" dirty="0">
              <a:solidFill>
                <a:srgbClr val="404040"/>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Athletics – Adapt to changing landscape at the national level (specifically messaging , legal and financial changes)</a:t>
            </a:r>
          </a:p>
          <a:p>
            <a:r>
              <a:rPr lang="en-US" dirty="0" smtClean="0">
                <a:solidFill>
                  <a:schemeClr val="tx1"/>
                </a:solidFill>
              </a:rPr>
              <a:t>Campus safety and security</a:t>
            </a:r>
          </a:p>
          <a:p>
            <a:pPr lvl="1"/>
            <a:r>
              <a:rPr lang="en-US" b="0" dirty="0" smtClean="0">
                <a:solidFill>
                  <a:schemeClr val="tx1"/>
                </a:solidFill>
              </a:rPr>
              <a:t>Impact of gun legislation</a:t>
            </a:r>
          </a:p>
          <a:p>
            <a:pPr lvl="1"/>
            <a:r>
              <a:rPr lang="en-US" b="0" dirty="0" smtClean="0">
                <a:solidFill>
                  <a:schemeClr val="tx1"/>
                </a:solidFill>
              </a:rPr>
              <a:t>Life safety issues</a:t>
            </a:r>
          </a:p>
          <a:p>
            <a:pPr lvl="1"/>
            <a:r>
              <a:rPr lang="en-US" b="0" dirty="0" smtClean="0">
                <a:solidFill>
                  <a:schemeClr val="tx1"/>
                </a:solidFill>
              </a:rPr>
              <a:t>Lab safety</a:t>
            </a: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554113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of 40,000 and the Overall University Enhanced </a:t>
            </a:r>
            <a:r>
              <a:rPr lang="en-US" dirty="0"/>
              <a:t>P</a:t>
            </a:r>
            <a:r>
              <a:rPr lang="en-US" dirty="0" smtClean="0"/>
              <a:t>ositioning Nationally</a:t>
            </a:r>
            <a:endParaRPr lang="en-US" dirty="0">
              <a:solidFill>
                <a:srgbClr val="FF0000"/>
              </a:solidFill>
            </a:endParaRPr>
          </a:p>
        </p:txBody>
      </p:sp>
      <p:sp>
        <p:nvSpPr>
          <p:cNvPr id="3" name="Content Placeholder 2"/>
          <p:cNvSpPr>
            <a:spLocks noGrp="1"/>
          </p:cNvSpPr>
          <p:nvPr>
            <p:ph idx="1"/>
          </p:nvPr>
        </p:nvSpPr>
        <p:spPr>
          <a:xfrm>
            <a:off x="457200" y="1372586"/>
            <a:ext cx="8383054" cy="3601534"/>
          </a:xfrm>
        </p:spPr>
        <p:txBody>
          <a:bodyPr>
            <a:normAutofit fontScale="32500" lnSpcReduction="20000"/>
          </a:bodyPr>
          <a:lstStyle/>
          <a:p>
            <a:pPr lvl="0"/>
            <a:r>
              <a:rPr lang="en-US" sz="4500" dirty="0" smtClean="0">
                <a:solidFill>
                  <a:schemeClr val="tx1"/>
                </a:solidFill>
              </a:rPr>
              <a:t>Even with a more conservative trend in enrollment growth, TTU will very likely reach 40,000 by 2020, if not before.  TTU can have managed strategic growth based on the following:</a:t>
            </a:r>
          </a:p>
          <a:p>
            <a:r>
              <a:rPr lang="en-US" sz="4500" dirty="0" smtClean="0">
                <a:solidFill>
                  <a:schemeClr val="tx1"/>
                </a:solidFill>
              </a:rPr>
              <a:t>Funding and Infrastructure</a:t>
            </a:r>
          </a:p>
          <a:p>
            <a:pPr lvl="1"/>
            <a:r>
              <a:rPr lang="en-US" sz="4300" spc="-40" dirty="0" smtClean="0">
                <a:solidFill>
                  <a:schemeClr val="tx1"/>
                </a:solidFill>
                <a:latin typeface="Arial" panose="020B0604020202020204" pitchFamily="34" charset="0"/>
                <a:cs typeface="Arial" panose="020B0604020202020204" pitchFamily="34" charset="0"/>
              </a:rPr>
              <a:t>Enrollment growth essential to receive percentage share of formula funding distribution</a:t>
            </a:r>
          </a:p>
          <a:p>
            <a:pPr lvl="1"/>
            <a:r>
              <a:rPr lang="en-US" sz="4300" spc="-40" dirty="0" smtClean="0">
                <a:solidFill>
                  <a:schemeClr val="tx1"/>
                </a:solidFill>
                <a:latin typeface="Arial" panose="020B0604020202020204" pitchFamily="34" charset="0"/>
                <a:cs typeface="Arial" panose="020B0604020202020204" pitchFamily="34" charset="0"/>
              </a:rPr>
              <a:t>Formula funding and designated tuition will provide investment need to continue to become more AAU-like</a:t>
            </a:r>
          </a:p>
          <a:p>
            <a:pPr lvl="1"/>
            <a:r>
              <a:rPr lang="en-US" sz="4300" spc="-40" dirty="0">
                <a:solidFill>
                  <a:schemeClr val="tx1"/>
                </a:solidFill>
                <a:latin typeface="Arial" panose="020B0604020202020204" pitchFamily="34" charset="0"/>
                <a:cs typeface="Arial" panose="020B0604020202020204" pitchFamily="34" charset="0"/>
              </a:rPr>
              <a:t>Added housing planned for fall 2017 will provide sufficient space to expand Living Learning Communities</a:t>
            </a:r>
          </a:p>
          <a:p>
            <a:pPr lvl="1"/>
            <a:r>
              <a:rPr lang="en-US" sz="4300" spc="-40" dirty="0" smtClean="0">
                <a:solidFill>
                  <a:schemeClr val="tx1"/>
                </a:solidFill>
                <a:latin typeface="Arial" panose="020B0604020202020204" pitchFamily="34" charset="0"/>
                <a:cs typeface="Arial" panose="020B0604020202020204" pitchFamily="34" charset="0"/>
              </a:rPr>
              <a:t>Goal to increase externally funded research grants will help support graduate students</a:t>
            </a:r>
          </a:p>
          <a:p>
            <a:pPr lvl="1"/>
            <a:r>
              <a:rPr lang="en-US" sz="4300" spc="-40" dirty="0">
                <a:solidFill>
                  <a:prstClr val="black"/>
                </a:solidFill>
                <a:latin typeface="Arial" panose="020B0604020202020204" pitchFamily="34" charset="0"/>
                <a:cs typeface="Arial" panose="020B0604020202020204" pitchFamily="34" charset="0"/>
              </a:rPr>
              <a:t>TTU currently has classroom and office space to accommodate growth (if Tech </a:t>
            </a:r>
            <a:r>
              <a:rPr lang="en-US" sz="4300" spc="-40" dirty="0" smtClean="0">
                <a:solidFill>
                  <a:prstClr val="black"/>
                </a:solidFill>
                <a:latin typeface="Arial" panose="020B0604020202020204" pitchFamily="34" charset="0"/>
                <a:cs typeface="Arial" panose="020B0604020202020204" pitchFamily="34" charset="0"/>
              </a:rPr>
              <a:t>Plaza and current System space </a:t>
            </a:r>
            <a:r>
              <a:rPr lang="en-US" sz="4300" spc="-40" dirty="0">
                <a:solidFill>
                  <a:prstClr val="black"/>
                </a:solidFill>
                <a:latin typeface="Arial" panose="020B0604020202020204" pitchFamily="34" charset="0"/>
                <a:cs typeface="Arial" panose="020B0604020202020204" pitchFamily="34" charset="0"/>
              </a:rPr>
              <a:t>is utilized)</a:t>
            </a:r>
          </a:p>
          <a:p>
            <a:pPr lvl="1"/>
            <a:r>
              <a:rPr lang="en-US" sz="4300" spc="-40" dirty="0">
                <a:solidFill>
                  <a:prstClr val="black"/>
                </a:solidFill>
                <a:latin typeface="Arial" panose="020B0604020202020204" pitchFamily="34" charset="0"/>
                <a:cs typeface="Arial" panose="020B0604020202020204" pitchFamily="34" charset="0"/>
              </a:rPr>
              <a:t>Research space will </a:t>
            </a:r>
            <a:r>
              <a:rPr lang="en-US" sz="4300" spc="-40" dirty="0" smtClean="0">
                <a:solidFill>
                  <a:prstClr val="black"/>
                </a:solidFill>
                <a:latin typeface="Arial" panose="020B0604020202020204" pitchFamily="34" charset="0"/>
                <a:cs typeface="Arial" panose="020B0604020202020204" pitchFamily="34" charset="0"/>
              </a:rPr>
              <a:t>need to be </a:t>
            </a:r>
            <a:r>
              <a:rPr lang="en-US" sz="4300" spc="-40" dirty="0">
                <a:solidFill>
                  <a:prstClr val="black"/>
                </a:solidFill>
                <a:latin typeface="Arial" panose="020B0604020202020204" pitchFamily="34" charset="0"/>
                <a:cs typeface="Arial" panose="020B0604020202020204" pitchFamily="34" charset="0"/>
              </a:rPr>
              <a:t>added based on TRB </a:t>
            </a:r>
            <a:r>
              <a:rPr lang="en-US" sz="4300" spc="-40" dirty="0" smtClean="0">
                <a:solidFill>
                  <a:prstClr val="black"/>
                </a:solidFill>
                <a:latin typeface="Arial" panose="020B0604020202020204" pitchFamily="34" charset="0"/>
                <a:cs typeface="Arial" panose="020B0604020202020204" pitchFamily="34" charset="0"/>
              </a:rPr>
              <a:t>request and further renovations of existing space</a:t>
            </a:r>
            <a:endParaRPr lang="en-US" sz="4300" spc="-40" dirty="0">
              <a:solidFill>
                <a:prstClr val="black"/>
              </a:solidFill>
              <a:latin typeface="Arial" panose="020B0604020202020204" pitchFamily="34" charset="0"/>
              <a:cs typeface="Arial" panose="020B0604020202020204" pitchFamily="34" charset="0"/>
            </a:endParaRPr>
          </a:p>
          <a:p>
            <a:pPr lvl="1"/>
            <a:r>
              <a:rPr lang="en-US" sz="4300" spc="-40" dirty="0" smtClean="0">
                <a:solidFill>
                  <a:schemeClr val="tx1"/>
                </a:solidFill>
                <a:latin typeface="Arial" panose="020B0604020202020204" pitchFamily="34" charset="0"/>
                <a:cs typeface="Arial" panose="020B0604020202020204" pitchFamily="34" charset="0"/>
              </a:rPr>
              <a:t>Anticipated increase in HEAF funds will be split between renovations and new faculty start-ups, which will help grow research and creative space related to enhanced national recognitions</a:t>
            </a:r>
          </a:p>
          <a:p>
            <a:pPr lvl="1"/>
            <a:endParaRPr lang="en-US" spc="-40" dirty="0" smtClean="0">
              <a:solidFill>
                <a:schemeClr val="tx1"/>
              </a:solidFill>
            </a:endParaRPr>
          </a:p>
          <a:p>
            <a:pPr lvl="1"/>
            <a:endParaRPr lang="en-US" spc="-40"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645482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02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Goals to be more AAU-like</a:t>
            </a:r>
            <a:endParaRPr lang="en-US" dirty="0">
              <a:solidFill>
                <a:schemeClr val="tx1"/>
              </a:solidFill>
            </a:endParaRPr>
          </a:p>
        </p:txBody>
      </p:sp>
      <p:sp>
        <p:nvSpPr>
          <p:cNvPr id="3" name="Content Placeholder 2"/>
          <p:cNvSpPr>
            <a:spLocks noGrp="1"/>
          </p:cNvSpPr>
          <p:nvPr>
            <p:ph idx="1"/>
          </p:nvPr>
        </p:nvSpPr>
        <p:spPr>
          <a:xfrm>
            <a:off x="457200" y="1268124"/>
            <a:ext cx="7348006" cy="3601534"/>
          </a:xfrm>
        </p:spPr>
        <p:txBody>
          <a:bodyPr>
            <a:normAutofit fontScale="85000" lnSpcReduction="20000"/>
          </a:bodyPr>
          <a:lstStyle/>
          <a:p>
            <a:r>
              <a:rPr lang="en-US" dirty="0" smtClean="0">
                <a:solidFill>
                  <a:schemeClr val="tx1"/>
                </a:solidFill>
              </a:rPr>
              <a:t>AAU characteristics</a:t>
            </a:r>
          </a:p>
          <a:p>
            <a:pPr lvl="1"/>
            <a:r>
              <a:rPr lang="en-US" dirty="0">
                <a:solidFill>
                  <a:schemeClr val="tx1"/>
                </a:solidFill>
              </a:rPr>
              <a:t>Competitively funded federal research </a:t>
            </a:r>
            <a:r>
              <a:rPr lang="en-US" dirty="0" smtClean="0">
                <a:solidFill>
                  <a:schemeClr val="tx1"/>
                </a:solidFill>
              </a:rPr>
              <a:t>reported by NSF</a:t>
            </a:r>
          </a:p>
          <a:p>
            <a:pPr lvl="1"/>
            <a:r>
              <a:rPr lang="en-US" dirty="0">
                <a:solidFill>
                  <a:schemeClr val="tx1"/>
                </a:solidFill>
              </a:rPr>
              <a:t>USDA, state, and industrial research funding</a:t>
            </a:r>
          </a:p>
          <a:p>
            <a:pPr lvl="1"/>
            <a:r>
              <a:rPr lang="en-US" dirty="0" smtClean="0">
                <a:solidFill>
                  <a:schemeClr val="tx1"/>
                </a:solidFill>
              </a:rPr>
              <a:t>Faculty membership </a:t>
            </a:r>
            <a:r>
              <a:rPr lang="en-US" dirty="0">
                <a:solidFill>
                  <a:schemeClr val="tx1"/>
                </a:solidFill>
              </a:rPr>
              <a:t>in the National </a:t>
            </a:r>
            <a:r>
              <a:rPr lang="en-US" dirty="0" smtClean="0">
                <a:solidFill>
                  <a:schemeClr val="tx1"/>
                </a:solidFill>
              </a:rPr>
              <a:t>Academies</a:t>
            </a:r>
          </a:p>
          <a:p>
            <a:pPr lvl="1"/>
            <a:r>
              <a:rPr lang="en-US" dirty="0" smtClean="0">
                <a:solidFill>
                  <a:schemeClr val="tx1"/>
                </a:solidFill>
              </a:rPr>
              <a:t>National Research Council rankings of faculty quality</a:t>
            </a:r>
          </a:p>
          <a:p>
            <a:pPr lvl="1"/>
            <a:r>
              <a:rPr lang="en-US" dirty="0">
                <a:solidFill>
                  <a:schemeClr val="tx1"/>
                </a:solidFill>
              </a:rPr>
              <a:t>Faculty </a:t>
            </a:r>
            <a:r>
              <a:rPr lang="en-US" dirty="0" smtClean="0">
                <a:solidFill>
                  <a:schemeClr val="tx1"/>
                </a:solidFill>
              </a:rPr>
              <a:t>awards and honors tracked by AAU and CMUP*</a:t>
            </a:r>
          </a:p>
          <a:p>
            <a:pPr lvl="1"/>
            <a:r>
              <a:rPr lang="en-US" dirty="0" smtClean="0">
                <a:solidFill>
                  <a:schemeClr val="tx1"/>
                </a:solidFill>
              </a:rPr>
              <a:t>Citations measuring both </a:t>
            </a:r>
            <a:r>
              <a:rPr lang="en-US" dirty="0">
                <a:solidFill>
                  <a:schemeClr val="tx1"/>
                </a:solidFill>
              </a:rPr>
              <a:t>research volume and </a:t>
            </a:r>
            <a:r>
              <a:rPr lang="en-US" dirty="0" smtClean="0">
                <a:solidFill>
                  <a:schemeClr val="tx1"/>
                </a:solidFill>
              </a:rPr>
              <a:t>quality</a:t>
            </a:r>
          </a:p>
          <a:p>
            <a:pPr lvl="1"/>
            <a:r>
              <a:rPr lang="en-US" dirty="0" smtClean="0">
                <a:solidFill>
                  <a:schemeClr val="tx1"/>
                </a:solidFill>
              </a:rPr>
              <a:t>Number of Ph.D.s granted annually</a:t>
            </a:r>
          </a:p>
          <a:p>
            <a:pPr lvl="1"/>
            <a:r>
              <a:rPr lang="en-US" dirty="0" smtClean="0">
                <a:solidFill>
                  <a:schemeClr val="tx1"/>
                </a:solidFill>
              </a:rPr>
              <a:t>Number </a:t>
            </a:r>
            <a:r>
              <a:rPr lang="en-US" dirty="0">
                <a:solidFill>
                  <a:schemeClr val="tx1"/>
                </a:solidFill>
              </a:rPr>
              <a:t>of postdoctoral </a:t>
            </a:r>
            <a:r>
              <a:rPr lang="en-US" dirty="0" smtClean="0">
                <a:solidFill>
                  <a:schemeClr val="tx1"/>
                </a:solidFill>
              </a:rPr>
              <a:t>appointees</a:t>
            </a:r>
          </a:p>
          <a:p>
            <a:pPr lvl="1"/>
            <a:r>
              <a:rPr lang="en-US" dirty="0" smtClean="0">
                <a:solidFill>
                  <a:schemeClr val="tx1"/>
                </a:solidFill>
              </a:rPr>
              <a:t>Undergraduate education – input and output variables in </a:t>
            </a:r>
            <a:r>
              <a:rPr lang="en-US" smtClean="0">
                <a:solidFill>
                  <a:schemeClr val="tx1"/>
                </a:solidFill>
              </a:rPr>
              <a:t>undergraduate programs</a:t>
            </a:r>
            <a:endParaRPr lang="en-US" dirty="0" smtClean="0">
              <a:solidFill>
                <a:schemeClr val="tx1"/>
              </a:solidFill>
            </a:endParaRPr>
          </a:p>
          <a:p>
            <a:pPr lvl="1"/>
            <a:endParaRPr lang="en-US" dirty="0"/>
          </a:p>
          <a:p>
            <a:pPr marL="457200" lvl="1" indent="0">
              <a:buNone/>
            </a:pPr>
            <a:r>
              <a:rPr lang="en-US" sz="1200" dirty="0" smtClean="0"/>
              <a:t>*The Center for Measuring University Performance</a:t>
            </a:r>
            <a:endParaRPr lang="en-US" sz="1300" dirty="0" smtClean="0"/>
          </a:p>
        </p:txBody>
      </p:sp>
      <p:sp>
        <p:nvSpPr>
          <p:cNvPr id="4" name="Slide Number Placeholder 3"/>
          <p:cNvSpPr>
            <a:spLocks noGrp="1"/>
          </p:cNvSpPr>
          <p:nvPr>
            <p:ph type="sldNum" sz="quarter" idx="12"/>
          </p:nvPr>
        </p:nvSpPr>
        <p:spPr/>
        <p:txBody>
          <a:bodyPr/>
          <a:lstStyle/>
          <a:p>
            <a:fld id="{A5C4D431-6F74-6D4C-B76B-A44FF2AD83B8}" type="slidenum">
              <a:rPr lang="en-US" smtClean="0"/>
              <a:t>3</a:t>
            </a:fld>
            <a:endParaRPr lang="en-US" dirty="0"/>
          </a:p>
        </p:txBody>
      </p:sp>
    </p:spTree>
    <p:extLst>
      <p:ext uri="{BB962C8B-B14F-4D97-AF65-F5344CB8AC3E}">
        <p14:creationId xmlns:p14="http://schemas.microsoft.com/office/powerpoint/2010/main" val="37356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4040"/>
                </a:solidFill>
              </a:rPr>
              <a:t>2014 Accomplishments</a:t>
            </a:r>
            <a:endParaRPr lang="en-US" dirty="0">
              <a:solidFill>
                <a:srgbClr val="404040"/>
              </a:solidFill>
            </a:endParaRPr>
          </a:p>
        </p:txBody>
      </p:sp>
      <p:sp>
        <p:nvSpPr>
          <p:cNvPr id="3" name="Content Placeholder 2"/>
          <p:cNvSpPr>
            <a:spLocks noGrp="1"/>
          </p:cNvSpPr>
          <p:nvPr>
            <p:ph idx="1"/>
          </p:nvPr>
        </p:nvSpPr>
        <p:spPr>
          <a:xfrm>
            <a:off x="457200" y="1173707"/>
            <a:ext cx="8229600" cy="3969794"/>
          </a:xfrm>
        </p:spPr>
        <p:txBody>
          <a:bodyPr>
            <a:normAutofit fontScale="40000" lnSpcReduction="20000"/>
          </a:bodyPr>
          <a:lstStyle/>
          <a:p>
            <a:r>
              <a:rPr lang="en-US" sz="3000" dirty="0" smtClean="0">
                <a:solidFill>
                  <a:schemeClr val="tx1"/>
                </a:solidFill>
              </a:rPr>
              <a:t>Increase Enrollment and Promote Student Success</a:t>
            </a:r>
          </a:p>
          <a:p>
            <a:pPr lvl="1"/>
            <a:r>
              <a:rPr lang="en-US" sz="2500" b="0" dirty="0">
                <a:solidFill>
                  <a:schemeClr val="tx1"/>
                </a:solidFill>
              </a:rPr>
              <a:t>3.0% average annual undergraduate enrollment </a:t>
            </a:r>
            <a:r>
              <a:rPr lang="en-US" sz="2500" b="0" dirty="0" smtClean="0">
                <a:solidFill>
                  <a:schemeClr val="tx1"/>
                </a:solidFill>
              </a:rPr>
              <a:t>increase </a:t>
            </a:r>
            <a:r>
              <a:rPr lang="en-US" sz="2500" b="0" dirty="0">
                <a:solidFill>
                  <a:schemeClr val="tx1"/>
                </a:solidFill>
              </a:rPr>
              <a:t>since </a:t>
            </a:r>
            <a:r>
              <a:rPr lang="en-US" sz="2500" b="0" dirty="0" smtClean="0">
                <a:solidFill>
                  <a:schemeClr val="tx1"/>
                </a:solidFill>
              </a:rPr>
              <a:t>2010</a:t>
            </a:r>
            <a:endParaRPr lang="en-US" sz="2500" b="0" dirty="0">
              <a:solidFill>
                <a:schemeClr val="tx1"/>
              </a:solidFill>
            </a:endParaRPr>
          </a:p>
          <a:p>
            <a:pPr lvl="1"/>
            <a:r>
              <a:rPr lang="en-US" sz="2500" b="0" dirty="0">
                <a:solidFill>
                  <a:schemeClr val="tx1"/>
                </a:solidFill>
              </a:rPr>
              <a:t>Increased freshmen enrollment  </a:t>
            </a:r>
            <a:r>
              <a:rPr lang="en-US" sz="2500" b="0" dirty="0" smtClean="0">
                <a:solidFill>
                  <a:schemeClr val="tx1"/>
                </a:solidFill>
              </a:rPr>
              <a:t>by 17.5</a:t>
            </a:r>
            <a:r>
              <a:rPr lang="en-US" sz="2500" b="0" dirty="0">
                <a:solidFill>
                  <a:schemeClr val="tx1"/>
                </a:solidFill>
              </a:rPr>
              <a:t>% from 2013-2014</a:t>
            </a:r>
          </a:p>
          <a:p>
            <a:pPr lvl="1"/>
            <a:r>
              <a:rPr lang="en-US" sz="2500" b="0" dirty="0">
                <a:solidFill>
                  <a:schemeClr val="tx1"/>
                </a:solidFill>
              </a:rPr>
              <a:t>Increased graduate enrollment </a:t>
            </a:r>
            <a:r>
              <a:rPr lang="en-US" sz="2500" b="0" dirty="0" smtClean="0">
                <a:solidFill>
                  <a:schemeClr val="tx1"/>
                </a:solidFill>
              </a:rPr>
              <a:t> by 8.4</a:t>
            </a:r>
            <a:r>
              <a:rPr lang="en-US" sz="2500" b="0" dirty="0">
                <a:solidFill>
                  <a:schemeClr val="tx1"/>
                </a:solidFill>
              </a:rPr>
              <a:t>% from </a:t>
            </a:r>
            <a:r>
              <a:rPr lang="en-US" sz="2500" b="0" dirty="0" smtClean="0">
                <a:solidFill>
                  <a:schemeClr val="tx1"/>
                </a:solidFill>
              </a:rPr>
              <a:t>2013-2014</a:t>
            </a:r>
          </a:p>
          <a:p>
            <a:pPr lvl="1"/>
            <a:r>
              <a:rPr lang="en-US" sz="2500" b="0" dirty="0">
                <a:solidFill>
                  <a:schemeClr val="tx1"/>
                </a:solidFill>
              </a:rPr>
              <a:t>Increased international enrollment by 22</a:t>
            </a:r>
            <a:r>
              <a:rPr lang="en-US" sz="2500" b="0" dirty="0" smtClean="0">
                <a:solidFill>
                  <a:schemeClr val="tx1"/>
                </a:solidFill>
              </a:rPr>
              <a:t>%</a:t>
            </a:r>
            <a:endParaRPr lang="en-US" sz="2500" b="0" dirty="0">
              <a:solidFill>
                <a:schemeClr val="tx1"/>
              </a:solidFill>
            </a:endParaRPr>
          </a:p>
          <a:p>
            <a:pPr lvl="1"/>
            <a:r>
              <a:rPr lang="en-US" sz="2500" b="0" dirty="0">
                <a:solidFill>
                  <a:schemeClr val="tx1"/>
                </a:solidFill>
              </a:rPr>
              <a:t>A 2.25% annual enrollment increase with enhanced retention rate will reach 40,000 by </a:t>
            </a:r>
            <a:r>
              <a:rPr lang="en-US" sz="2500" b="0" dirty="0" smtClean="0">
                <a:solidFill>
                  <a:schemeClr val="tx1"/>
                </a:solidFill>
              </a:rPr>
              <a:t>2020</a:t>
            </a:r>
          </a:p>
          <a:p>
            <a:pPr lvl="1"/>
            <a:r>
              <a:rPr lang="en-US" sz="2500" b="0" dirty="0">
                <a:solidFill>
                  <a:schemeClr val="tx1"/>
                </a:solidFill>
              </a:rPr>
              <a:t>First year retention has increased by 2.8% in last two years.</a:t>
            </a:r>
          </a:p>
          <a:p>
            <a:pPr lvl="1"/>
            <a:r>
              <a:rPr lang="en-US" sz="2500" b="0" dirty="0">
                <a:solidFill>
                  <a:schemeClr val="tx1"/>
                </a:solidFill>
              </a:rPr>
              <a:t>Established TTU Worldwide eLearning to increase the accessibility and quality of online courses and degree </a:t>
            </a:r>
            <a:r>
              <a:rPr lang="en-US" sz="2500" b="0" dirty="0" smtClean="0">
                <a:solidFill>
                  <a:schemeClr val="tx1"/>
                </a:solidFill>
              </a:rPr>
              <a:t>programs</a:t>
            </a:r>
            <a:endParaRPr lang="en-US" sz="2500" b="0" dirty="0">
              <a:solidFill>
                <a:schemeClr val="tx1"/>
              </a:solidFill>
            </a:endParaRPr>
          </a:p>
          <a:p>
            <a:r>
              <a:rPr lang="en-US" sz="3000" dirty="0" smtClean="0">
                <a:solidFill>
                  <a:schemeClr val="tx1"/>
                </a:solidFill>
              </a:rPr>
              <a:t>Strengthen Academic Quality and Reputation</a:t>
            </a:r>
          </a:p>
          <a:p>
            <a:pPr lvl="1"/>
            <a:r>
              <a:rPr lang="en-US" sz="2500" b="0" dirty="0" smtClean="0">
                <a:solidFill>
                  <a:schemeClr val="tx1"/>
                </a:solidFill>
              </a:rPr>
              <a:t>Recruitment of high quality students while </a:t>
            </a:r>
            <a:r>
              <a:rPr lang="en-US" sz="2500" b="0" dirty="0">
                <a:solidFill>
                  <a:schemeClr val="tx1"/>
                </a:solidFill>
              </a:rPr>
              <a:t>maintaining progress toward becoming HSI through enhanced scholarship awards</a:t>
            </a:r>
          </a:p>
          <a:p>
            <a:pPr lvl="1"/>
            <a:r>
              <a:rPr lang="en-US" sz="2500" b="0" dirty="0" smtClean="0">
                <a:solidFill>
                  <a:schemeClr val="tx1"/>
                </a:solidFill>
              </a:rPr>
              <a:t>Continued to focus on becoming </a:t>
            </a:r>
            <a:r>
              <a:rPr lang="en-US" sz="2500" b="0" dirty="0">
                <a:solidFill>
                  <a:schemeClr val="tx1"/>
                </a:solidFill>
              </a:rPr>
              <a:t>more </a:t>
            </a:r>
            <a:r>
              <a:rPr lang="en-US" sz="2500" b="0" dirty="0" smtClean="0">
                <a:solidFill>
                  <a:schemeClr val="tx1"/>
                </a:solidFill>
              </a:rPr>
              <a:t>AAU-like</a:t>
            </a:r>
          </a:p>
          <a:p>
            <a:pPr lvl="2"/>
            <a:r>
              <a:rPr lang="en-US" sz="2500" dirty="0" smtClean="0">
                <a:solidFill>
                  <a:schemeClr val="tx1"/>
                </a:solidFill>
              </a:rPr>
              <a:t>Continue </a:t>
            </a:r>
            <a:r>
              <a:rPr lang="en-US" sz="2500" dirty="0">
                <a:solidFill>
                  <a:schemeClr val="tx1"/>
                </a:solidFill>
              </a:rPr>
              <a:t>to monitor attainment of benchmarks utilized by the AAU, CMUP and NRC</a:t>
            </a:r>
            <a:endParaRPr lang="en-US" sz="2500" b="0" dirty="0" smtClean="0">
              <a:solidFill>
                <a:schemeClr val="tx1"/>
              </a:solidFill>
            </a:endParaRPr>
          </a:p>
          <a:p>
            <a:pPr lvl="2"/>
            <a:r>
              <a:rPr lang="en-US" sz="2500" dirty="0" smtClean="0">
                <a:solidFill>
                  <a:schemeClr val="tx1"/>
                </a:solidFill>
              </a:rPr>
              <a:t>Hiring high quality faculty</a:t>
            </a:r>
          </a:p>
          <a:p>
            <a:pPr lvl="2"/>
            <a:r>
              <a:rPr lang="en-US" sz="2500" dirty="0" smtClean="0">
                <a:solidFill>
                  <a:schemeClr val="tx1"/>
                </a:solidFill>
              </a:rPr>
              <a:t>Identifying more faculty for national awards</a:t>
            </a:r>
          </a:p>
          <a:p>
            <a:pPr lvl="2"/>
            <a:r>
              <a:rPr lang="en-US" sz="2500" dirty="0" smtClean="0">
                <a:solidFill>
                  <a:schemeClr val="tx1"/>
                </a:solidFill>
              </a:rPr>
              <a:t>Enhance number of post-docs</a:t>
            </a:r>
          </a:p>
          <a:p>
            <a:pPr lvl="2"/>
            <a:endParaRPr lang="en-US" sz="2500" dirty="0">
              <a:solidFill>
                <a:schemeClr val="tx1"/>
              </a:solidFill>
            </a:endParaRPr>
          </a:p>
          <a:p>
            <a:pPr lvl="1"/>
            <a:r>
              <a:rPr lang="en-US" sz="2500" b="0" dirty="0" smtClean="0">
                <a:solidFill>
                  <a:schemeClr val="tx1"/>
                </a:solidFill>
              </a:rPr>
              <a:t>Enhanced faculty retention strategies through flight-risk and merit increases</a:t>
            </a:r>
            <a:endParaRPr lang="en-US" sz="2500" b="0" dirty="0">
              <a:solidFill>
                <a:schemeClr val="tx1"/>
              </a:solidFill>
            </a:endParaRPr>
          </a:p>
          <a:p>
            <a:pPr lvl="1"/>
            <a:r>
              <a:rPr lang="en-US" sz="2500" b="0" dirty="0" smtClean="0">
                <a:solidFill>
                  <a:schemeClr val="tx1"/>
                </a:solidFill>
              </a:rPr>
              <a:t>Increased </a:t>
            </a:r>
            <a:r>
              <a:rPr lang="en-US" sz="2500" b="0" dirty="0">
                <a:solidFill>
                  <a:schemeClr val="tx1"/>
                </a:solidFill>
              </a:rPr>
              <a:t>recruitment efforts for graduate </a:t>
            </a:r>
            <a:r>
              <a:rPr lang="en-US" sz="2500" b="0" dirty="0" smtClean="0">
                <a:solidFill>
                  <a:schemeClr val="tx1"/>
                </a:solidFill>
              </a:rPr>
              <a:t>students through new stipend enhancements</a:t>
            </a:r>
          </a:p>
          <a:p>
            <a:pPr lvl="1"/>
            <a:r>
              <a:rPr lang="en-US" sz="2500" b="0" dirty="0" smtClean="0">
                <a:solidFill>
                  <a:schemeClr val="tx1"/>
                </a:solidFill>
              </a:rPr>
              <a:t>Enhance </a:t>
            </a:r>
            <a:r>
              <a:rPr lang="en-US" sz="2500" b="0" dirty="0">
                <a:solidFill>
                  <a:schemeClr val="tx1"/>
                </a:solidFill>
              </a:rPr>
              <a:t>recruitment of top graduate students by increasing support from both institutional funds and external research</a:t>
            </a:r>
            <a:endParaRPr lang="en-US" sz="2500" b="0" dirty="0" smtClean="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80489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4040"/>
                </a:solidFill>
              </a:rPr>
              <a:t>2014 Accomplishments</a:t>
            </a:r>
            <a:r>
              <a:rPr lang="en-US" sz="2400" i="1" dirty="0">
                <a:solidFill>
                  <a:srgbClr val="404040"/>
                </a:solidFill>
              </a:rPr>
              <a:t>, cont’d</a:t>
            </a:r>
            <a:endParaRPr lang="en-US" dirty="0">
              <a:solidFill>
                <a:srgbClr val="404040"/>
              </a:solidFill>
            </a:endParaRPr>
          </a:p>
        </p:txBody>
      </p:sp>
      <p:sp>
        <p:nvSpPr>
          <p:cNvPr id="3" name="Content Placeholder 2"/>
          <p:cNvSpPr>
            <a:spLocks noGrp="1"/>
          </p:cNvSpPr>
          <p:nvPr>
            <p:ph idx="1"/>
          </p:nvPr>
        </p:nvSpPr>
        <p:spPr/>
        <p:txBody>
          <a:bodyPr>
            <a:normAutofit fontScale="77500" lnSpcReduction="20000"/>
          </a:bodyPr>
          <a:lstStyle/>
          <a:p>
            <a:r>
              <a:rPr lang="en-US" sz="2400" dirty="0" smtClean="0">
                <a:solidFill>
                  <a:schemeClr val="tx1"/>
                </a:solidFill>
              </a:rPr>
              <a:t>Expand and Enhance Research and Creative Scholarship</a:t>
            </a:r>
          </a:p>
          <a:p>
            <a:pPr lvl="1"/>
            <a:r>
              <a:rPr lang="en-US" sz="1600" b="0" dirty="0" smtClean="0">
                <a:solidFill>
                  <a:schemeClr val="tx1"/>
                </a:solidFill>
              </a:rPr>
              <a:t>Growth </a:t>
            </a:r>
            <a:r>
              <a:rPr lang="en-US" sz="1600" b="0" dirty="0">
                <a:solidFill>
                  <a:schemeClr val="tx1"/>
                </a:solidFill>
              </a:rPr>
              <a:t>trends </a:t>
            </a:r>
            <a:r>
              <a:rPr lang="en-US" sz="1600" b="0" dirty="0" smtClean="0">
                <a:solidFill>
                  <a:schemeClr val="tx1"/>
                </a:solidFill>
              </a:rPr>
              <a:t>occurred </a:t>
            </a:r>
            <a:r>
              <a:rPr lang="en-US" sz="1600" b="0" dirty="0">
                <a:solidFill>
                  <a:schemeClr val="tx1"/>
                </a:solidFill>
              </a:rPr>
              <a:t>in 2014 through enhanced </a:t>
            </a:r>
            <a:r>
              <a:rPr lang="en-US" sz="1600" b="0" dirty="0" smtClean="0">
                <a:solidFill>
                  <a:schemeClr val="tx1"/>
                </a:solidFill>
              </a:rPr>
              <a:t>faculty productivity – increases of:</a:t>
            </a:r>
            <a:endParaRPr lang="en-US" sz="1600" b="0" dirty="0">
              <a:solidFill>
                <a:schemeClr val="tx1"/>
              </a:solidFill>
            </a:endParaRPr>
          </a:p>
          <a:p>
            <a:pPr lvl="2"/>
            <a:r>
              <a:rPr lang="en-US" sz="1400" dirty="0" smtClean="0">
                <a:solidFill>
                  <a:schemeClr val="tx1"/>
                </a:solidFill>
              </a:rPr>
              <a:t>15% </a:t>
            </a:r>
            <a:r>
              <a:rPr lang="en-US" sz="1400" dirty="0">
                <a:solidFill>
                  <a:schemeClr val="tx1"/>
                </a:solidFill>
              </a:rPr>
              <a:t>Restricted Research</a:t>
            </a:r>
          </a:p>
          <a:p>
            <a:pPr lvl="2"/>
            <a:r>
              <a:rPr lang="en-US" sz="1400" dirty="0" smtClean="0">
                <a:solidFill>
                  <a:schemeClr val="tx1"/>
                </a:solidFill>
              </a:rPr>
              <a:t>25</a:t>
            </a:r>
            <a:r>
              <a:rPr lang="en-US" sz="1400" dirty="0">
                <a:solidFill>
                  <a:schemeClr val="tx1"/>
                </a:solidFill>
              </a:rPr>
              <a:t>% Awards</a:t>
            </a:r>
          </a:p>
          <a:p>
            <a:pPr lvl="2"/>
            <a:r>
              <a:rPr lang="en-US" sz="1400" dirty="0" smtClean="0">
                <a:solidFill>
                  <a:schemeClr val="tx1"/>
                </a:solidFill>
              </a:rPr>
              <a:t>19</a:t>
            </a:r>
            <a:r>
              <a:rPr lang="en-US" sz="1400" dirty="0">
                <a:solidFill>
                  <a:schemeClr val="tx1"/>
                </a:solidFill>
              </a:rPr>
              <a:t>% </a:t>
            </a:r>
            <a:r>
              <a:rPr lang="en-US" sz="1400" dirty="0" smtClean="0">
                <a:solidFill>
                  <a:schemeClr val="tx1"/>
                </a:solidFill>
              </a:rPr>
              <a:t>Proposals</a:t>
            </a:r>
          </a:p>
          <a:p>
            <a:pPr lvl="2"/>
            <a:r>
              <a:rPr lang="en-US" sz="1400" dirty="0" smtClean="0">
                <a:solidFill>
                  <a:schemeClr val="tx1"/>
                </a:solidFill>
              </a:rPr>
              <a:t>Total research expenditures were up by over $16M to $154M, a 12% increase</a:t>
            </a:r>
          </a:p>
          <a:p>
            <a:pPr lvl="2"/>
            <a:r>
              <a:rPr lang="en-US" sz="1400" dirty="0" smtClean="0">
                <a:solidFill>
                  <a:schemeClr val="tx1"/>
                </a:solidFill>
              </a:rPr>
              <a:t>FY2015 data show a strong rate of growth in research funding is continuing</a:t>
            </a:r>
          </a:p>
          <a:p>
            <a:pPr lvl="1"/>
            <a:r>
              <a:rPr lang="en-US" sz="1600" b="0" dirty="0" smtClean="0">
                <a:solidFill>
                  <a:schemeClr val="tx1"/>
                </a:solidFill>
              </a:rPr>
              <a:t>Research Park was approved, Board of Directors appointed, and is scheduled to open in summer 2015</a:t>
            </a:r>
          </a:p>
          <a:p>
            <a:pPr lvl="2"/>
            <a:r>
              <a:rPr lang="en-US" sz="1400" dirty="0" smtClean="0">
                <a:solidFill>
                  <a:schemeClr val="tx1"/>
                </a:solidFill>
              </a:rPr>
              <a:t>First tenant – Chromatin</a:t>
            </a:r>
          </a:p>
          <a:p>
            <a:pPr lvl="1"/>
            <a:r>
              <a:rPr lang="en-US" sz="1500" b="0" dirty="0" smtClean="0">
                <a:solidFill>
                  <a:schemeClr val="tx1"/>
                </a:solidFill>
              </a:rPr>
              <a:t>Recognition as an Innovative and Economic Prosperity University by APLU</a:t>
            </a:r>
          </a:p>
          <a:p>
            <a:pPr lvl="1"/>
            <a:r>
              <a:rPr lang="en-US" sz="1500" b="0" dirty="0" smtClean="0">
                <a:solidFill>
                  <a:schemeClr val="tx1"/>
                </a:solidFill>
              </a:rPr>
              <a:t>Texas Tech has won a $13M award from the Texas Emerging Technologies Fund to develop a national-scale research and certification facility</a:t>
            </a:r>
          </a:p>
          <a:p>
            <a:pPr lvl="1"/>
            <a:endParaRPr lang="en-US" sz="400" dirty="0">
              <a:solidFill>
                <a:schemeClr val="tx1"/>
              </a:solidFill>
            </a:endParaRPr>
          </a:p>
          <a:p>
            <a:r>
              <a:rPr lang="en-US" sz="2400" dirty="0" smtClean="0">
                <a:solidFill>
                  <a:schemeClr val="tx1"/>
                </a:solidFill>
              </a:rPr>
              <a:t>Further Outreach and Engagement</a:t>
            </a:r>
          </a:p>
          <a:p>
            <a:pPr lvl="1"/>
            <a:r>
              <a:rPr lang="en-US" sz="1600" b="0" dirty="0"/>
              <a:t>Appointment of Dr. Jennifer Bard to help coordinate documentation of community engagement activity</a:t>
            </a:r>
          </a:p>
          <a:p>
            <a:pPr lvl="1"/>
            <a:r>
              <a:rPr lang="en-US" sz="1600" b="0" dirty="0"/>
              <a:t>Refinement of </a:t>
            </a:r>
            <a:r>
              <a:rPr lang="en-US" sz="1600" b="0" dirty="0" smtClean="0"/>
              <a:t>survey instrument </a:t>
            </a:r>
            <a:r>
              <a:rPr lang="en-US" sz="1600" b="0" dirty="0"/>
              <a:t>to more accurately capture outreach and engagement</a:t>
            </a:r>
          </a:p>
          <a:p>
            <a:pPr lvl="1"/>
            <a:r>
              <a:rPr lang="en-US" sz="1600" b="0" dirty="0"/>
              <a:t>Establish new expectations related to international engagement</a:t>
            </a:r>
          </a:p>
          <a:p>
            <a:pPr lvl="1"/>
            <a:r>
              <a:rPr lang="en-US" sz="1600" b="0" dirty="0"/>
              <a:t>Development of new outreach and engagement recognitions and </a:t>
            </a:r>
            <a:r>
              <a:rPr lang="en-US" sz="1600" b="0" dirty="0" smtClean="0"/>
              <a:t>award</a:t>
            </a:r>
            <a:endParaRPr lang="en-US" sz="1600" b="0" dirty="0"/>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53234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4040"/>
                </a:solidFill>
              </a:rPr>
              <a:t>2014 Accomplishments</a:t>
            </a:r>
            <a:r>
              <a:rPr lang="en-US" sz="2400" i="1" dirty="0">
                <a:solidFill>
                  <a:srgbClr val="404040"/>
                </a:solidFill>
              </a:rPr>
              <a:t>, cont’d</a:t>
            </a:r>
            <a:endParaRPr lang="en-US" dirty="0">
              <a:solidFill>
                <a:srgbClr val="404040"/>
              </a:solidFill>
            </a:endParaRPr>
          </a:p>
        </p:txBody>
      </p:sp>
      <p:sp>
        <p:nvSpPr>
          <p:cNvPr id="3" name="Content Placeholder 2"/>
          <p:cNvSpPr>
            <a:spLocks noGrp="1"/>
          </p:cNvSpPr>
          <p:nvPr>
            <p:ph idx="1"/>
          </p:nvPr>
        </p:nvSpPr>
        <p:spPr>
          <a:xfrm>
            <a:off x="457199" y="1268124"/>
            <a:ext cx="8432533" cy="3601534"/>
          </a:xfrm>
        </p:spPr>
        <p:txBody>
          <a:bodyPr>
            <a:normAutofit/>
          </a:bodyPr>
          <a:lstStyle/>
          <a:p>
            <a:r>
              <a:rPr lang="en-US" sz="2400" dirty="0" smtClean="0">
                <a:solidFill>
                  <a:schemeClr val="tx1"/>
                </a:solidFill>
              </a:rPr>
              <a:t>Increase and Maximize Resources</a:t>
            </a:r>
          </a:p>
          <a:p>
            <a:pPr lvl="1"/>
            <a:r>
              <a:rPr lang="en-US" sz="1600" b="0" spc="-40" dirty="0">
                <a:solidFill>
                  <a:schemeClr val="tx1"/>
                </a:solidFill>
              </a:rPr>
              <a:t>Implemented an incentivizing budget model to increase graduate and online enrollment</a:t>
            </a:r>
          </a:p>
          <a:p>
            <a:pPr lvl="1"/>
            <a:r>
              <a:rPr lang="en-US" sz="1600" b="0" spc="-40" dirty="0" smtClean="0">
                <a:solidFill>
                  <a:schemeClr val="tx1"/>
                </a:solidFill>
              </a:rPr>
              <a:t>Continued </a:t>
            </a:r>
            <a:r>
              <a:rPr lang="en-US" sz="1600" b="0" spc="-40" dirty="0">
                <a:solidFill>
                  <a:schemeClr val="tx1"/>
                </a:solidFill>
              </a:rPr>
              <a:t>to invest in highly productive faculty with a proactive retention program by providing mid-year retention awards</a:t>
            </a:r>
          </a:p>
          <a:p>
            <a:pPr lvl="1"/>
            <a:r>
              <a:rPr lang="en-US" sz="1600" b="0" spc="-40" dirty="0" smtClean="0">
                <a:solidFill>
                  <a:schemeClr val="tx1"/>
                </a:solidFill>
              </a:rPr>
              <a:t>Continued </a:t>
            </a:r>
            <a:r>
              <a:rPr lang="en-US" sz="1600" b="0" spc="-40" dirty="0">
                <a:solidFill>
                  <a:schemeClr val="tx1"/>
                </a:solidFill>
              </a:rPr>
              <a:t>to maximize space utilization through comprehensive review of </a:t>
            </a:r>
            <a:r>
              <a:rPr lang="en-US" sz="1600" b="0" spc="-40" dirty="0" smtClean="0">
                <a:solidFill>
                  <a:schemeClr val="tx1"/>
                </a:solidFill>
              </a:rPr>
              <a:t>research, teaching and office space and vetting of new requests </a:t>
            </a:r>
            <a:r>
              <a:rPr lang="en-US" sz="1600" b="0" spc="-40" dirty="0">
                <a:solidFill>
                  <a:schemeClr val="tx1"/>
                </a:solidFill>
              </a:rPr>
              <a:t>through Space Allocation Committee for global review</a:t>
            </a:r>
          </a:p>
          <a:p>
            <a:pPr lvl="1"/>
            <a:r>
              <a:rPr lang="en-US" sz="1600" b="0" spc="-40" dirty="0" smtClean="0">
                <a:solidFill>
                  <a:schemeClr val="tx1"/>
                </a:solidFill>
              </a:rPr>
              <a:t>Enhanced </a:t>
            </a:r>
            <a:r>
              <a:rPr lang="en-US" sz="1600" b="0" spc="-40" dirty="0">
                <a:solidFill>
                  <a:schemeClr val="tx1"/>
                </a:solidFill>
              </a:rPr>
              <a:t>services and sustainability efforts and generate alternative revenues, including new Food Truck and Shredding Service</a:t>
            </a:r>
          </a:p>
          <a:p>
            <a:pPr lvl="1"/>
            <a:r>
              <a:rPr lang="en-US" sz="1600" b="0" spc="-40" dirty="0" smtClean="0">
                <a:solidFill>
                  <a:schemeClr val="tx1"/>
                </a:solidFill>
              </a:rPr>
              <a:t>Maintained </a:t>
            </a:r>
            <a:r>
              <a:rPr lang="en-US" sz="1600" b="0" spc="-40" dirty="0">
                <a:solidFill>
                  <a:schemeClr val="tx1"/>
                </a:solidFill>
              </a:rPr>
              <a:t>low administrative cost as a percentage of operating budget and </a:t>
            </a:r>
            <a:r>
              <a:rPr lang="en-US" sz="1600" b="0" spc="-40" dirty="0" smtClean="0">
                <a:solidFill>
                  <a:schemeClr val="tx1"/>
                </a:solidFill>
              </a:rPr>
              <a:t>lower utility </a:t>
            </a:r>
            <a:r>
              <a:rPr lang="en-US" sz="1600" b="0" spc="-40" dirty="0">
                <a:solidFill>
                  <a:schemeClr val="tx1"/>
                </a:solidFill>
              </a:rPr>
              <a:t>costs through energy efficiency enhancements</a:t>
            </a:r>
          </a:p>
          <a:p>
            <a:pPr marL="0" indent="0">
              <a:buNone/>
            </a:pPr>
            <a:endParaRPr lang="en-US" sz="2400" b="0" dirty="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15090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43029"/>
            <a:ext cx="7772400" cy="1361825"/>
          </a:xfrm>
        </p:spPr>
        <p:txBody>
          <a:bodyPr/>
          <a:lstStyle/>
          <a:p>
            <a:r>
              <a:rPr lang="en-US" dirty="0" smtClean="0">
                <a:solidFill>
                  <a:schemeClr val="tx1"/>
                </a:solidFill>
              </a:rPr>
              <a:t>Enrollment Growth</a:t>
            </a:r>
            <a:br>
              <a:rPr lang="en-US" dirty="0" smtClean="0">
                <a:solidFill>
                  <a:schemeClr val="tx1"/>
                </a:solidFill>
              </a:rPr>
            </a:br>
            <a:r>
              <a:rPr lang="en-US" dirty="0" smtClean="0">
                <a:solidFill>
                  <a:schemeClr val="tx1"/>
                </a:solidFill>
              </a:rPr>
              <a:t>&amp; Student Success</a:t>
            </a:r>
            <a:endParaRPr lang="en-US" dirty="0">
              <a:solidFill>
                <a:schemeClr val="tx1"/>
              </a:solidFill>
            </a:endParaRPr>
          </a:p>
        </p:txBody>
      </p:sp>
    </p:spTree>
    <p:extLst>
      <p:ext uri="{BB962C8B-B14F-4D97-AF65-F5344CB8AC3E}">
        <p14:creationId xmlns:p14="http://schemas.microsoft.com/office/powerpoint/2010/main" val="1567227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TTU Enrollment Growth</a:t>
            </a:r>
            <a:endParaRPr lang="en-US" dirty="0"/>
          </a:p>
        </p:txBody>
      </p:sp>
      <p:graphicFrame>
        <p:nvGraphicFramePr>
          <p:cNvPr id="5" name="Chart 4"/>
          <p:cNvGraphicFramePr/>
          <p:nvPr>
            <p:extLst>
              <p:ext uri="{D42A27DB-BD31-4B8C-83A1-F6EECF244321}">
                <p14:modId xmlns:p14="http://schemas.microsoft.com/office/powerpoint/2010/main" val="2452311400"/>
              </p:ext>
            </p:extLst>
          </p:nvPr>
        </p:nvGraphicFramePr>
        <p:xfrm>
          <a:off x="312724" y="1198714"/>
          <a:ext cx="8518552" cy="38809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5C4D431-6F74-6D4C-B76B-A44FF2AD83B8}" type="slidenum">
              <a:rPr lang="en-US" smtClean="0">
                <a:solidFill>
                  <a:prstClr val="black">
                    <a:tint val="75000"/>
                  </a:prstClr>
                </a:solidFill>
              </a:rPr>
              <a:pPr/>
              <a:t>8</a:t>
            </a:fld>
            <a:endParaRPr lang="en-US" dirty="0">
              <a:solidFill>
                <a:prstClr val="black">
                  <a:tint val="75000"/>
                </a:prstClr>
              </a:solidFill>
            </a:endParaRPr>
          </a:p>
        </p:txBody>
      </p:sp>
      <p:cxnSp>
        <p:nvCxnSpPr>
          <p:cNvPr id="6" name="Straight Connector 5"/>
          <p:cNvCxnSpPr/>
          <p:nvPr/>
        </p:nvCxnSpPr>
        <p:spPr>
          <a:xfrm flipV="1">
            <a:off x="7709269" y="1614114"/>
            <a:ext cx="0" cy="2925577"/>
          </a:xfrm>
          <a:prstGeom prst="line">
            <a:avLst/>
          </a:prstGeom>
          <a:ln>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52257" y="4869658"/>
            <a:ext cx="4376692" cy="307777"/>
          </a:xfrm>
          <a:prstGeom prst="rect">
            <a:avLst/>
          </a:prstGeom>
          <a:noFill/>
        </p:spPr>
        <p:txBody>
          <a:bodyPr wrap="square" rtlCol="0">
            <a:spAutoFit/>
          </a:bodyPr>
          <a:lstStyle/>
          <a:p>
            <a:r>
              <a:rPr lang="en-US" sz="1400" dirty="0" smtClean="0"/>
              <a:t>*Conservative enrollment growth of 2.25% per year.</a:t>
            </a:r>
            <a:endParaRPr lang="en-US" sz="1400" dirty="0"/>
          </a:p>
        </p:txBody>
      </p:sp>
    </p:spTree>
    <p:extLst>
      <p:ext uri="{BB962C8B-B14F-4D97-AF65-F5344CB8AC3E}">
        <p14:creationId xmlns:p14="http://schemas.microsoft.com/office/powerpoint/2010/main" val="237434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4040"/>
                </a:solidFill>
              </a:rPr>
              <a:t>Student Retention Initiatives</a:t>
            </a:r>
            <a:endParaRPr lang="en-US" dirty="0">
              <a:solidFill>
                <a:srgbClr val="404040"/>
              </a:solidFill>
            </a:endParaRPr>
          </a:p>
        </p:txBody>
      </p:sp>
      <p:sp>
        <p:nvSpPr>
          <p:cNvPr id="3" name="Content Placeholder 2"/>
          <p:cNvSpPr>
            <a:spLocks noGrp="1"/>
          </p:cNvSpPr>
          <p:nvPr>
            <p:ph idx="1"/>
          </p:nvPr>
        </p:nvSpPr>
        <p:spPr>
          <a:xfrm>
            <a:off x="457200" y="1268124"/>
            <a:ext cx="7948738" cy="3601534"/>
          </a:xfrm>
        </p:spPr>
        <p:txBody>
          <a:bodyPr>
            <a:normAutofit fontScale="25000" lnSpcReduction="20000"/>
          </a:bodyPr>
          <a:lstStyle/>
          <a:p>
            <a:pPr>
              <a:spcBef>
                <a:spcPts val="1800"/>
              </a:spcBef>
            </a:pPr>
            <a:r>
              <a:rPr lang="en-US" sz="4800" dirty="0" smtClean="0">
                <a:solidFill>
                  <a:schemeClr val="tx1"/>
                </a:solidFill>
              </a:rPr>
              <a:t>Student Success &amp; Retention (SSR) office – multiple efforts through Provost task force to promote student success through data mining and trend analysis, includes funding for Education Advisory Board (EAB) Student Success Collaborative contract</a:t>
            </a:r>
          </a:p>
          <a:p>
            <a:pPr>
              <a:spcBef>
                <a:spcPts val="1800"/>
              </a:spcBef>
            </a:pPr>
            <a:r>
              <a:rPr lang="en-US" sz="4800" dirty="0" smtClean="0">
                <a:solidFill>
                  <a:schemeClr val="tx1"/>
                </a:solidFill>
              </a:rPr>
              <a:t>Red Raider Orientation, convocation, Raider Welcome – serve as recruitment, enrollment and college transition events</a:t>
            </a:r>
          </a:p>
          <a:p>
            <a:pPr>
              <a:spcBef>
                <a:spcPts val="1800"/>
              </a:spcBef>
            </a:pPr>
            <a:r>
              <a:rPr lang="en-US" sz="4800" dirty="0" smtClean="0">
                <a:solidFill>
                  <a:schemeClr val="tx1"/>
                </a:solidFill>
              </a:rPr>
              <a:t>Support Operations for Academic Retention (SOAR) – provides peer tutoring and academic intervention, especially in courses with historically high rates of D and F grades</a:t>
            </a:r>
          </a:p>
          <a:p>
            <a:pPr>
              <a:spcBef>
                <a:spcPts val="1800"/>
              </a:spcBef>
            </a:pPr>
            <a:r>
              <a:rPr lang="en-US" sz="4800" dirty="0" smtClean="0">
                <a:solidFill>
                  <a:schemeClr val="tx1"/>
                </a:solidFill>
              </a:rPr>
              <a:t>Pegasus Program – seeks to make exploration, innovation and academic success attainable for First Generation College students</a:t>
            </a:r>
          </a:p>
          <a:p>
            <a:pPr>
              <a:spcBef>
                <a:spcPts val="1800"/>
              </a:spcBef>
            </a:pPr>
            <a:r>
              <a:rPr lang="en-US" sz="4800" dirty="0" smtClean="0">
                <a:solidFill>
                  <a:schemeClr val="tx1"/>
                </a:solidFill>
              </a:rPr>
              <a:t>Mentor Tech – enhances quality of education experiences with students from underrepresented groups through programs, services, advocacy and campus and community involvement</a:t>
            </a:r>
          </a:p>
          <a:p>
            <a:pPr>
              <a:spcBef>
                <a:spcPts val="1800"/>
              </a:spcBef>
            </a:pPr>
            <a:r>
              <a:rPr lang="en-US" sz="4800" dirty="0" err="1" smtClean="0">
                <a:solidFill>
                  <a:schemeClr val="tx1"/>
                </a:solidFill>
              </a:rPr>
              <a:t>RaiderReady</a:t>
            </a:r>
            <a:r>
              <a:rPr lang="en-US" sz="4800" dirty="0" smtClean="0">
                <a:solidFill>
                  <a:schemeClr val="tx1"/>
                </a:solidFill>
              </a:rPr>
              <a:t> Freshman Seminar – course designed to assist new first time college students to manage the transition from high school to Texas Tech</a:t>
            </a:r>
          </a:p>
          <a:p>
            <a:pPr>
              <a:spcBef>
                <a:spcPts val="1800"/>
              </a:spcBef>
            </a:pPr>
            <a:r>
              <a:rPr lang="en-US" sz="4800" dirty="0" smtClean="0">
                <a:solidFill>
                  <a:schemeClr val="tx1"/>
                </a:solidFill>
              </a:rPr>
              <a:t>Center for Active Learning and Undergraduate engagement (CALUE) -- supports undergraduate participation in active learning, including service learning, undergraduate research, internships and study abroad</a:t>
            </a:r>
          </a:p>
          <a:p>
            <a:endParaRPr lang="en-US" sz="4800" dirty="0" smtClean="0">
              <a:solidFill>
                <a:schemeClr val="tx1"/>
              </a:solidFill>
            </a:endParaRPr>
          </a:p>
        </p:txBody>
      </p:sp>
      <p:sp>
        <p:nvSpPr>
          <p:cNvPr id="4" name="Slide Number Placeholder 3"/>
          <p:cNvSpPr>
            <a:spLocks noGrp="1"/>
          </p:cNvSpPr>
          <p:nvPr>
            <p:ph type="sldNum" sz="quarter" idx="12"/>
          </p:nvPr>
        </p:nvSpPr>
        <p:spPr/>
        <p:txBody>
          <a:bodyPr/>
          <a:lstStyle/>
          <a:p>
            <a:fld id="{A5C4D431-6F74-6D4C-B76B-A44FF2AD83B8}" type="slidenum">
              <a:rPr lang="en-US" smtClean="0"/>
              <a:t>9</a:t>
            </a:fld>
            <a:endParaRPr lang="en-US" dirty="0"/>
          </a:p>
        </p:txBody>
      </p:sp>
    </p:spTree>
    <p:extLst>
      <p:ext uri="{BB962C8B-B14F-4D97-AF65-F5344CB8AC3E}">
        <p14:creationId xmlns:p14="http://schemas.microsoft.com/office/powerpoint/2010/main" val="3014112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0000"/>
      </a:hlink>
      <a:folHlink>
        <a:srgbClr val="EE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4773</TotalTime>
  <Words>1891</Words>
  <Application>Microsoft Office PowerPoint</Application>
  <PresentationFormat>On-screen Show (16:9)</PresentationFormat>
  <Paragraphs>327</Paragraphs>
  <Slides>27</Slides>
  <Notes>21</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1_Custom Design</vt:lpstr>
      <vt:lpstr>Custom Design</vt:lpstr>
      <vt:lpstr>1_Office Theme</vt:lpstr>
      <vt:lpstr>2_Office Theme</vt:lpstr>
      <vt:lpstr>Report to the Texas Tech System Board of Regents</vt:lpstr>
      <vt:lpstr>Texas Tech University Strategic Priorities</vt:lpstr>
      <vt:lpstr>Goals to be more AAU-like</vt:lpstr>
      <vt:lpstr>2014 Accomplishments</vt:lpstr>
      <vt:lpstr>2014 Accomplishments, cont’d</vt:lpstr>
      <vt:lpstr>2014 Accomplishments, cont’d</vt:lpstr>
      <vt:lpstr>Enrollment Growth &amp; Student Success</vt:lpstr>
      <vt:lpstr>TTU Enrollment Growth</vt:lpstr>
      <vt:lpstr>Student Retention Initiatives</vt:lpstr>
      <vt:lpstr>Average SAT Scores of Entering Freshmen Class</vt:lpstr>
      <vt:lpstr>Student to Faculty Ratio</vt:lpstr>
      <vt:lpstr>Growth in Undergraduate Hispanic FTE</vt:lpstr>
      <vt:lpstr>Student Success Challenges</vt:lpstr>
      <vt:lpstr>Student Success Challenges, cont’d</vt:lpstr>
      <vt:lpstr>Academic Quality</vt:lpstr>
      <vt:lpstr>Academic Challenges</vt:lpstr>
      <vt:lpstr>Faculty Salary Comparison Source IPEDS – Academic Year 2013-14</vt:lpstr>
      <vt:lpstr>Maximize Funding &amp; Infrastructure</vt:lpstr>
      <vt:lpstr>Formula Funding</vt:lpstr>
      <vt:lpstr>% of Total Formula Funding</vt:lpstr>
      <vt:lpstr>Infrastructure - Challenges</vt:lpstr>
      <vt:lpstr>Infrastructure Challenges, cont’d</vt:lpstr>
      <vt:lpstr>Research &amp; Other</vt:lpstr>
      <vt:lpstr>Research - Challenges</vt:lpstr>
      <vt:lpstr>Other Challenges</vt:lpstr>
      <vt:lpstr>Goal of 40,000 and the Overall University Enhanced Positioning Nationally</vt:lpstr>
      <vt:lpstr>PowerPoint Presentation</vt:lpstr>
    </vt:vector>
  </TitlesOfParts>
  <Company>TTU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Simmons</dc:creator>
  <cp:lastModifiedBy>Grace Hernandez</cp:lastModifiedBy>
  <cp:revision>258</cp:revision>
  <cp:lastPrinted>2015-03-03T15:59:01Z</cp:lastPrinted>
  <dcterms:created xsi:type="dcterms:W3CDTF">2013-02-18T16:44:51Z</dcterms:created>
  <dcterms:modified xsi:type="dcterms:W3CDTF">2015-05-01T16:26:17Z</dcterms:modified>
</cp:coreProperties>
</file>