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vtt" ContentType="text/vt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sldIdLst>
    <p:sldId id="256" r:id="rId2"/>
    <p:sldId id="285" r:id="rId3"/>
    <p:sldId id="269" r:id="rId4"/>
    <p:sldId id="257" r:id="rId5"/>
    <p:sldId id="267" r:id="rId6"/>
    <p:sldId id="273" r:id="rId7"/>
    <p:sldId id="274" r:id="rId8"/>
    <p:sldId id="270" r:id="rId9"/>
    <p:sldId id="272" r:id="rId10"/>
    <p:sldId id="275" r:id="rId11"/>
    <p:sldId id="268" r:id="rId12"/>
    <p:sldId id="280" r:id="rId13"/>
    <p:sldId id="281" r:id="rId14"/>
    <p:sldId id="282" r:id="rId15"/>
    <p:sldId id="259" r:id="rId16"/>
    <p:sldId id="277" r:id="rId17"/>
    <p:sldId id="271" r:id="rId18"/>
    <p:sldId id="260" r:id="rId19"/>
    <p:sldId id="263" r:id="rId20"/>
    <p:sldId id="276" r:id="rId21"/>
    <p:sldId id="264" r:id="rId22"/>
    <p:sldId id="284" r:id="rId23"/>
    <p:sldId id="283"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and Overview" id="{EB1D7ACD-CAF7-4402-89C1-B419F02C29B8}">
          <p14:sldIdLst>
            <p14:sldId id="256"/>
            <p14:sldId id="285"/>
            <p14:sldId id="269"/>
            <p14:sldId id="257"/>
          </p14:sldIdLst>
        </p14:section>
        <p14:section name="Impact of Inaccessible Content" id="{6A7A6727-D3DB-436E-B17F-56955C5EFBB2}">
          <p14:sldIdLst>
            <p14:sldId id="267"/>
            <p14:sldId id="273"/>
            <p14:sldId id="274"/>
            <p14:sldId id="270"/>
            <p14:sldId id="272"/>
            <p14:sldId id="275"/>
            <p14:sldId id="268"/>
            <p14:sldId id="280"/>
            <p14:sldId id="281"/>
            <p14:sldId id="282"/>
            <p14:sldId id="259"/>
          </p14:sldIdLst>
        </p14:section>
        <p14:section name="How to Avoid or Fix Accessibility Issues" id="{416ACF84-5898-4FF1-86A7-2DA60A7CCB0A}">
          <p14:sldIdLst>
            <p14:sldId id="277"/>
            <p14:sldId id="271"/>
            <p14:sldId id="260"/>
            <p14:sldId id="263"/>
            <p14:sldId id="276"/>
          </p14:sldIdLst>
        </p14:section>
        <p14:section name="Export Process Tips" id="{D1B8A9EA-C19C-492A-A819-6D355AD4D127}">
          <p14:sldIdLst>
            <p14:sldId id="264"/>
            <p14:sldId id="284"/>
          </p14:sldIdLst>
        </p14:section>
        <p14:section name="Q&amp;A" id="{813BDACE-7CB1-41E7-9292-C871B40374F2}">
          <p14:sldIdLst>
            <p14:sldId id="28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234A"/>
    <a:srgbClr val="C6BAC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887B36-C3F8-4976-9E51-B39F9EAC3D1F}" v="2" dt="2026-04-16T13:49:35.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73" autoAdjust="0"/>
  </p:normalViewPr>
  <p:slideViewPr>
    <p:cSldViewPr snapToGrid="0">
      <p:cViewPr varScale="1">
        <p:scale>
          <a:sx n="105" d="100"/>
          <a:sy n="105" d="100"/>
        </p:scale>
        <p:origin x="1794" y="84"/>
      </p:cViewPr>
      <p:guideLst>
        <p:guide orient="horz" pos="2160"/>
        <p:guide pos="2880"/>
      </p:guideLst>
    </p:cSldViewPr>
  </p:slideViewPr>
  <p:outlineViewPr>
    <p:cViewPr>
      <p:scale>
        <a:sx n="33" d="100"/>
        <a:sy n="33" d="100"/>
      </p:scale>
      <p:origin x="0" y="-19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F005BC-5109-4B13-BB57-E729DA2CC4FB}"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E979AB16-213A-47FC-884A-89A221906CFD}">
      <dgm:prSet>
        <dgm:style>
          <a:lnRef idx="2">
            <a:schemeClr val="accent1"/>
          </a:lnRef>
          <a:fillRef idx="1">
            <a:schemeClr val="lt1"/>
          </a:fillRef>
          <a:effectRef idx="0">
            <a:schemeClr val="accent1"/>
          </a:effectRef>
          <a:fontRef idx="minor">
            <a:schemeClr val="dk1"/>
          </a:fontRef>
        </dgm:style>
      </dgm:prSet>
      <dgm:spPr>
        <a:solidFill>
          <a:schemeClr val="tx2"/>
        </a:solidFill>
      </dgm:spPr>
      <dgm:t>
        <a:bodyPr/>
        <a:lstStyle/>
        <a:p>
          <a:r>
            <a:rPr lang="en-US" b="1">
              <a:solidFill>
                <a:schemeClr val="bg2"/>
              </a:solidFill>
            </a:rPr>
            <a:t>Make Content Perceivable</a:t>
          </a:r>
          <a:endParaRPr lang="en-US">
            <a:solidFill>
              <a:schemeClr val="bg2"/>
            </a:solidFill>
          </a:endParaRPr>
        </a:p>
      </dgm:t>
    </dgm:pt>
    <dgm:pt modelId="{F009DCA9-B677-4B33-8BE0-2C224FCFB5A6}" type="parTrans" cxnId="{CF3900D0-1DF4-4DD9-83FE-B59F95D8D827}">
      <dgm:prSet/>
      <dgm:spPr/>
      <dgm:t>
        <a:bodyPr/>
        <a:lstStyle/>
        <a:p>
          <a:endParaRPr lang="en-US"/>
        </a:p>
      </dgm:t>
    </dgm:pt>
    <dgm:pt modelId="{A1850E07-1730-4869-8CC2-99CDEAABA95E}" type="sibTrans" cxnId="{CF3900D0-1DF4-4DD9-83FE-B59F95D8D827}">
      <dgm:prSet/>
      <dgm:spPr/>
      <dgm:t>
        <a:bodyPr/>
        <a:lstStyle/>
        <a:p>
          <a:endParaRPr lang="en-US"/>
        </a:p>
      </dgm:t>
    </dgm:pt>
    <dgm:pt modelId="{597A5265-3361-4E25-9A40-B4C6E0FEC517}">
      <dgm:prSet>
        <dgm:style>
          <a:lnRef idx="2">
            <a:schemeClr val="accent1"/>
          </a:lnRef>
          <a:fillRef idx="1">
            <a:schemeClr val="lt1"/>
          </a:fillRef>
          <a:effectRef idx="0">
            <a:schemeClr val="accent1"/>
          </a:effectRef>
          <a:fontRef idx="minor">
            <a:schemeClr val="dk1"/>
          </a:fontRef>
        </dgm:style>
      </dgm:prSet>
      <dgm:spPr/>
      <dgm:t>
        <a:bodyPr/>
        <a:lstStyle/>
        <a:p>
          <a:pPr rtl="0"/>
          <a:r>
            <a:rPr lang="en-US"/>
            <a:t>Provide text alternatives for </a:t>
          </a:r>
          <a:r>
            <a:rPr lang="en-US">
              <a:latin typeface="XCharter"/>
            </a:rPr>
            <a:t>relevant </a:t>
          </a:r>
          <a:r>
            <a:rPr lang="en-US"/>
            <a:t>images, icons, and charts</a:t>
          </a:r>
        </a:p>
      </dgm:t>
    </dgm:pt>
    <dgm:pt modelId="{4ADE8DDE-F906-4392-BD12-8F8638D582AA}" type="parTrans" cxnId="{068EAE22-3186-46EA-A5E7-61EEDAB36742}">
      <dgm:prSet/>
      <dgm:spPr/>
      <dgm:t>
        <a:bodyPr/>
        <a:lstStyle/>
        <a:p>
          <a:endParaRPr lang="en-US"/>
        </a:p>
      </dgm:t>
    </dgm:pt>
    <dgm:pt modelId="{28C4FABA-632D-4A79-A2CB-7C91DE92AB7B}" type="sibTrans" cxnId="{068EAE22-3186-46EA-A5E7-61EEDAB36742}">
      <dgm:prSet/>
      <dgm:spPr/>
      <dgm:t>
        <a:bodyPr/>
        <a:lstStyle/>
        <a:p>
          <a:endParaRPr lang="en-US"/>
        </a:p>
      </dgm:t>
    </dgm:pt>
    <dgm:pt modelId="{DCE4FBC7-834B-4643-8779-92A696DB6B90}">
      <dgm:prSet>
        <dgm:style>
          <a:lnRef idx="2">
            <a:schemeClr val="accent1"/>
          </a:lnRef>
          <a:fillRef idx="1">
            <a:schemeClr val="lt1"/>
          </a:fillRef>
          <a:effectRef idx="0">
            <a:schemeClr val="accent1"/>
          </a:effectRef>
          <a:fontRef idx="minor">
            <a:schemeClr val="dk1"/>
          </a:fontRef>
        </dgm:style>
      </dgm:prSet>
      <dgm:spPr/>
      <dgm:t>
        <a:bodyPr/>
        <a:lstStyle/>
        <a:p>
          <a:r>
            <a:rPr lang="en-US"/>
            <a:t>Avoid images of text; use real text</a:t>
          </a:r>
        </a:p>
      </dgm:t>
    </dgm:pt>
    <dgm:pt modelId="{EC412450-61B9-4825-A4A0-C49706F881E8}" type="parTrans" cxnId="{FA7A9E58-0A82-4CC4-8A90-7CF11261E624}">
      <dgm:prSet/>
      <dgm:spPr/>
      <dgm:t>
        <a:bodyPr/>
        <a:lstStyle/>
        <a:p>
          <a:endParaRPr lang="en-US"/>
        </a:p>
      </dgm:t>
    </dgm:pt>
    <dgm:pt modelId="{5BA10BBE-5D2C-47E7-A99A-BB357BE44EFA}" type="sibTrans" cxnId="{FA7A9E58-0A82-4CC4-8A90-7CF11261E624}">
      <dgm:prSet/>
      <dgm:spPr/>
      <dgm:t>
        <a:bodyPr/>
        <a:lstStyle/>
        <a:p>
          <a:endParaRPr lang="en-US"/>
        </a:p>
      </dgm:t>
    </dgm:pt>
    <dgm:pt modelId="{50D4B194-24E1-434E-91B0-02288BA46C72}">
      <dgm:prSet>
        <dgm:style>
          <a:lnRef idx="2">
            <a:schemeClr val="accent1"/>
          </a:lnRef>
          <a:fillRef idx="1">
            <a:schemeClr val="lt1"/>
          </a:fillRef>
          <a:effectRef idx="0">
            <a:schemeClr val="accent1"/>
          </a:effectRef>
          <a:fontRef idx="minor">
            <a:schemeClr val="dk1"/>
          </a:fontRef>
        </dgm:style>
      </dgm:prSet>
      <dgm:spPr/>
      <dgm:t>
        <a:bodyPr/>
        <a:lstStyle/>
        <a:p>
          <a:r>
            <a:rPr lang="en-US"/>
            <a:t>Ensure high color contrast</a:t>
          </a:r>
        </a:p>
      </dgm:t>
    </dgm:pt>
    <dgm:pt modelId="{FE4AEF8F-9904-4387-B21C-C5D56009860D}" type="parTrans" cxnId="{5E85F173-D147-4D81-8371-39FDDF50A4D3}">
      <dgm:prSet/>
      <dgm:spPr/>
      <dgm:t>
        <a:bodyPr/>
        <a:lstStyle/>
        <a:p>
          <a:endParaRPr lang="en-US"/>
        </a:p>
      </dgm:t>
    </dgm:pt>
    <dgm:pt modelId="{703303EB-C780-4DE4-973F-8EDE0CE94155}" type="sibTrans" cxnId="{5E85F173-D147-4D81-8371-39FDDF50A4D3}">
      <dgm:prSet/>
      <dgm:spPr/>
      <dgm:t>
        <a:bodyPr/>
        <a:lstStyle/>
        <a:p>
          <a:endParaRPr lang="en-US"/>
        </a:p>
      </dgm:t>
    </dgm:pt>
    <dgm:pt modelId="{012CAEB8-1A1C-4D50-B200-796FE8B11E8A}">
      <dgm:prSet>
        <dgm:style>
          <a:lnRef idx="2">
            <a:schemeClr val="accent1"/>
          </a:lnRef>
          <a:fillRef idx="1">
            <a:schemeClr val="lt1"/>
          </a:fillRef>
          <a:effectRef idx="0">
            <a:schemeClr val="accent1"/>
          </a:effectRef>
          <a:fontRef idx="minor">
            <a:schemeClr val="dk1"/>
          </a:fontRef>
        </dgm:style>
      </dgm:prSet>
      <dgm:spPr/>
      <dgm:t>
        <a:bodyPr/>
        <a:lstStyle/>
        <a:p>
          <a:r>
            <a:rPr lang="en-US"/>
            <a:t>Use clear, readable text (avoid full justification)</a:t>
          </a:r>
        </a:p>
      </dgm:t>
    </dgm:pt>
    <dgm:pt modelId="{130ED0F1-AB9E-4EF9-A88D-038CD8D41818}" type="parTrans" cxnId="{07DDAE09-B389-4451-8900-C61A170F6B67}">
      <dgm:prSet/>
      <dgm:spPr/>
      <dgm:t>
        <a:bodyPr/>
        <a:lstStyle/>
        <a:p>
          <a:endParaRPr lang="en-US"/>
        </a:p>
      </dgm:t>
    </dgm:pt>
    <dgm:pt modelId="{31DD6869-8224-465A-911F-3316DA063159}" type="sibTrans" cxnId="{07DDAE09-B389-4451-8900-C61A170F6B67}">
      <dgm:prSet/>
      <dgm:spPr/>
      <dgm:t>
        <a:bodyPr/>
        <a:lstStyle/>
        <a:p>
          <a:endParaRPr lang="en-US"/>
        </a:p>
      </dgm:t>
    </dgm:pt>
    <dgm:pt modelId="{DAD6EC29-996E-4ABA-A5AB-EE98BDC7D139}">
      <dgm:prSet>
        <dgm:style>
          <a:lnRef idx="2">
            <a:schemeClr val="accent1"/>
          </a:lnRef>
          <a:fillRef idx="1">
            <a:schemeClr val="lt1"/>
          </a:fillRef>
          <a:effectRef idx="0">
            <a:schemeClr val="accent1"/>
          </a:effectRef>
          <a:fontRef idx="minor">
            <a:schemeClr val="dk1"/>
          </a:fontRef>
        </dgm:style>
      </dgm:prSet>
      <dgm:spPr>
        <a:solidFill>
          <a:schemeClr val="tx2"/>
        </a:solidFill>
      </dgm:spPr>
      <dgm:t>
        <a:bodyPr/>
        <a:lstStyle/>
        <a:p>
          <a:r>
            <a:rPr lang="en-US" b="1">
              <a:solidFill>
                <a:schemeClr val="bg2"/>
              </a:solidFill>
            </a:rPr>
            <a:t>Keep Content Clear</a:t>
          </a:r>
          <a:endParaRPr lang="en-US">
            <a:solidFill>
              <a:schemeClr val="bg2"/>
            </a:solidFill>
          </a:endParaRPr>
        </a:p>
      </dgm:t>
    </dgm:pt>
    <dgm:pt modelId="{73F771AE-F9C7-4277-A041-A3B935E8A362}" type="parTrans" cxnId="{9584B9D7-52BA-4704-B6E8-0E35B9F01A3A}">
      <dgm:prSet/>
      <dgm:spPr/>
      <dgm:t>
        <a:bodyPr/>
        <a:lstStyle/>
        <a:p>
          <a:endParaRPr lang="en-US"/>
        </a:p>
      </dgm:t>
    </dgm:pt>
    <dgm:pt modelId="{F188F5CA-4F62-4566-9F8B-130879F0488E}" type="sibTrans" cxnId="{9584B9D7-52BA-4704-B6E8-0E35B9F01A3A}">
      <dgm:prSet/>
      <dgm:spPr/>
      <dgm:t>
        <a:bodyPr/>
        <a:lstStyle/>
        <a:p>
          <a:endParaRPr lang="en-US"/>
        </a:p>
      </dgm:t>
    </dgm:pt>
    <dgm:pt modelId="{F8E8757B-02D9-4EB2-B132-4505351EB218}">
      <dgm:prSet>
        <dgm:style>
          <a:lnRef idx="2">
            <a:schemeClr val="accent1"/>
          </a:lnRef>
          <a:fillRef idx="1">
            <a:schemeClr val="lt1"/>
          </a:fillRef>
          <a:effectRef idx="0">
            <a:schemeClr val="accent1"/>
          </a:effectRef>
          <a:fontRef idx="minor">
            <a:schemeClr val="dk1"/>
          </a:fontRef>
        </dgm:style>
      </dgm:prSet>
      <dgm:spPr/>
      <dgm:t>
        <a:bodyPr/>
        <a:lstStyle/>
        <a:p>
          <a:r>
            <a:rPr lang="en-US"/>
            <a:t>Use logical heading structure</a:t>
          </a:r>
        </a:p>
      </dgm:t>
    </dgm:pt>
    <dgm:pt modelId="{8A7AC4E3-38AB-4417-9492-6F0C0A29AFB3}" type="parTrans" cxnId="{A5CC0528-2CB4-47FF-A4A0-7494F6045E3B}">
      <dgm:prSet/>
      <dgm:spPr/>
      <dgm:t>
        <a:bodyPr/>
        <a:lstStyle/>
        <a:p>
          <a:endParaRPr lang="en-US"/>
        </a:p>
      </dgm:t>
    </dgm:pt>
    <dgm:pt modelId="{0C84A8EA-EEF4-4AB7-A137-45DC3679FCE0}" type="sibTrans" cxnId="{A5CC0528-2CB4-47FF-A4A0-7494F6045E3B}">
      <dgm:prSet/>
      <dgm:spPr/>
      <dgm:t>
        <a:bodyPr/>
        <a:lstStyle/>
        <a:p>
          <a:endParaRPr lang="en-US"/>
        </a:p>
      </dgm:t>
    </dgm:pt>
    <dgm:pt modelId="{376E30AB-0787-47D1-83C6-05FA653C70EA}">
      <dgm:prSet>
        <dgm:style>
          <a:lnRef idx="2">
            <a:schemeClr val="accent1"/>
          </a:lnRef>
          <a:fillRef idx="1">
            <a:schemeClr val="lt1"/>
          </a:fillRef>
          <a:effectRef idx="0">
            <a:schemeClr val="accent1"/>
          </a:effectRef>
          <a:fontRef idx="minor">
            <a:schemeClr val="dk1"/>
          </a:fontRef>
        </dgm:style>
      </dgm:prSet>
      <dgm:spPr/>
      <dgm:t>
        <a:bodyPr/>
        <a:lstStyle/>
        <a:p>
          <a:r>
            <a:rPr lang="en-US"/>
            <a:t>Avoid clutter and unnecessary complexity</a:t>
          </a:r>
        </a:p>
      </dgm:t>
    </dgm:pt>
    <dgm:pt modelId="{0970205E-8AAE-4F35-BA45-5DCD82ACD3C5}" type="parTrans" cxnId="{F6A691FC-2A92-4210-AA00-0B4456D3436E}">
      <dgm:prSet/>
      <dgm:spPr/>
      <dgm:t>
        <a:bodyPr/>
        <a:lstStyle/>
        <a:p>
          <a:endParaRPr lang="en-US"/>
        </a:p>
      </dgm:t>
    </dgm:pt>
    <dgm:pt modelId="{352143E4-E583-4B55-B06F-843F6C9FD5AB}" type="sibTrans" cxnId="{F6A691FC-2A92-4210-AA00-0B4456D3436E}">
      <dgm:prSet/>
      <dgm:spPr/>
      <dgm:t>
        <a:bodyPr/>
        <a:lstStyle/>
        <a:p>
          <a:endParaRPr lang="en-US"/>
        </a:p>
      </dgm:t>
    </dgm:pt>
    <dgm:pt modelId="{2B47F55A-F05F-4A0E-B8A2-BB18957B63FB}">
      <dgm:prSet>
        <dgm:style>
          <a:lnRef idx="2">
            <a:schemeClr val="accent1"/>
          </a:lnRef>
          <a:fillRef idx="1">
            <a:schemeClr val="lt1"/>
          </a:fillRef>
          <a:effectRef idx="0">
            <a:schemeClr val="accent1"/>
          </a:effectRef>
          <a:fontRef idx="minor">
            <a:schemeClr val="dk1"/>
          </a:fontRef>
        </dgm:style>
      </dgm:prSet>
      <dgm:spPr>
        <a:solidFill>
          <a:schemeClr val="tx2"/>
        </a:solidFill>
      </dgm:spPr>
      <dgm:t>
        <a:bodyPr/>
        <a:lstStyle/>
        <a:p>
          <a:r>
            <a:rPr lang="en-US" b="1">
              <a:solidFill>
                <a:schemeClr val="bg2"/>
              </a:solidFill>
            </a:rPr>
            <a:t>Ensure Predictable Navigation</a:t>
          </a:r>
          <a:endParaRPr lang="en-US">
            <a:solidFill>
              <a:schemeClr val="bg2"/>
            </a:solidFill>
          </a:endParaRPr>
        </a:p>
      </dgm:t>
    </dgm:pt>
    <dgm:pt modelId="{C69F52CE-0005-49D5-946D-36DAACD42CA6}" type="parTrans" cxnId="{AD17F284-5AE0-4621-8441-CA2AA82976D1}">
      <dgm:prSet/>
      <dgm:spPr/>
      <dgm:t>
        <a:bodyPr/>
        <a:lstStyle/>
        <a:p>
          <a:endParaRPr lang="en-US"/>
        </a:p>
      </dgm:t>
    </dgm:pt>
    <dgm:pt modelId="{F08D462F-2C2A-407D-A0B8-298AAB1512C7}" type="sibTrans" cxnId="{AD17F284-5AE0-4621-8441-CA2AA82976D1}">
      <dgm:prSet/>
      <dgm:spPr/>
      <dgm:t>
        <a:bodyPr/>
        <a:lstStyle/>
        <a:p>
          <a:endParaRPr lang="en-US"/>
        </a:p>
      </dgm:t>
    </dgm:pt>
    <dgm:pt modelId="{D582733C-96CB-4799-84B3-2DB7E0DA08AE}">
      <dgm:prSet>
        <dgm:style>
          <a:lnRef idx="2">
            <a:schemeClr val="accent1"/>
          </a:lnRef>
          <a:fillRef idx="1">
            <a:schemeClr val="lt1"/>
          </a:fillRef>
          <a:effectRef idx="0">
            <a:schemeClr val="accent1"/>
          </a:effectRef>
          <a:fontRef idx="minor">
            <a:schemeClr val="dk1"/>
          </a:fontRef>
        </dgm:style>
      </dgm:prSet>
      <dgm:spPr/>
      <dgm:t>
        <a:bodyPr/>
        <a:lstStyle/>
        <a:p>
          <a:r>
            <a:rPr lang="en-US"/>
            <a:t>Keep navigation consistent</a:t>
          </a:r>
        </a:p>
      </dgm:t>
    </dgm:pt>
    <dgm:pt modelId="{1E6D68C0-3CC3-4144-A73B-78608B65CBE3}" type="parTrans" cxnId="{0E2152D7-A265-4895-8D64-86F81C90C9B7}">
      <dgm:prSet/>
      <dgm:spPr/>
      <dgm:t>
        <a:bodyPr/>
        <a:lstStyle/>
        <a:p>
          <a:endParaRPr lang="en-US"/>
        </a:p>
      </dgm:t>
    </dgm:pt>
    <dgm:pt modelId="{05EF6C9B-7367-4E45-AEB1-4228A18FE0DE}" type="sibTrans" cxnId="{0E2152D7-A265-4895-8D64-86F81C90C9B7}">
      <dgm:prSet/>
      <dgm:spPr/>
      <dgm:t>
        <a:bodyPr/>
        <a:lstStyle/>
        <a:p>
          <a:endParaRPr lang="en-US"/>
        </a:p>
      </dgm:t>
    </dgm:pt>
    <dgm:pt modelId="{14B28B43-BC95-42DB-B118-61FE2132FB55}">
      <dgm:prSet>
        <dgm:style>
          <a:lnRef idx="2">
            <a:schemeClr val="accent1"/>
          </a:lnRef>
          <a:fillRef idx="1">
            <a:schemeClr val="lt1"/>
          </a:fillRef>
          <a:effectRef idx="0">
            <a:schemeClr val="accent1"/>
          </a:effectRef>
          <a:fontRef idx="minor">
            <a:schemeClr val="dk1"/>
          </a:fontRef>
        </dgm:style>
      </dgm:prSet>
      <dgm:spPr/>
      <dgm:t>
        <a:bodyPr/>
        <a:lstStyle/>
        <a:p>
          <a:r>
            <a:rPr lang="en-US"/>
            <a:t>Use descriptive link text</a:t>
          </a:r>
        </a:p>
      </dgm:t>
    </dgm:pt>
    <dgm:pt modelId="{7A5E481D-737C-42A3-B4D4-EC5549758C0C}" type="parTrans" cxnId="{1BA098A5-9D14-4999-BC54-7BB740AFD8E9}">
      <dgm:prSet/>
      <dgm:spPr/>
      <dgm:t>
        <a:bodyPr/>
        <a:lstStyle/>
        <a:p>
          <a:endParaRPr lang="en-US"/>
        </a:p>
      </dgm:t>
    </dgm:pt>
    <dgm:pt modelId="{E070EFD5-4BFF-44D0-8CFE-C4D1C7B9FD63}" type="sibTrans" cxnId="{1BA098A5-9D14-4999-BC54-7BB740AFD8E9}">
      <dgm:prSet/>
      <dgm:spPr/>
      <dgm:t>
        <a:bodyPr/>
        <a:lstStyle/>
        <a:p>
          <a:endParaRPr lang="en-US"/>
        </a:p>
      </dgm:t>
    </dgm:pt>
    <dgm:pt modelId="{73674BD5-039B-47CB-A2E8-D9F265C69368}">
      <dgm:prSet>
        <dgm:style>
          <a:lnRef idx="2">
            <a:schemeClr val="accent1"/>
          </a:lnRef>
          <a:fillRef idx="1">
            <a:schemeClr val="lt1"/>
          </a:fillRef>
          <a:effectRef idx="0">
            <a:schemeClr val="accent1"/>
          </a:effectRef>
          <a:fontRef idx="minor">
            <a:schemeClr val="dk1"/>
          </a:fontRef>
        </dgm:style>
      </dgm:prSet>
      <dgm:spPr/>
      <dgm:t>
        <a:bodyPr/>
        <a:lstStyle/>
        <a:p>
          <a:r>
            <a:rPr lang="en-US"/>
            <a:t>Ensure logical reading and tab order</a:t>
          </a:r>
        </a:p>
      </dgm:t>
    </dgm:pt>
    <dgm:pt modelId="{BF9B7664-F7A4-469C-A104-12FD68ED5DBE}" type="parTrans" cxnId="{6AB3E8B8-83B0-4E26-933C-448D4BDF9DAA}">
      <dgm:prSet/>
      <dgm:spPr/>
      <dgm:t>
        <a:bodyPr/>
        <a:lstStyle/>
        <a:p>
          <a:endParaRPr lang="en-US"/>
        </a:p>
      </dgm:t>
    </dgm:pt>
    <dgm:pt modelId="{542AB734-54C7-4AB4-8DE0-DE0B66071CB5}" type="sibTrans" cxnId="{6AB3E8B8-83B0-4E26-933C-448D4BDF9DAA}">
      <dgm:prSet/>
      <dgm:spPr/>
      <dgm:t>
        <a:bodyPr/>
        <a:lstStyle/>
        <a:p>
          <a:endParaRPr lang="en-US"/>
        </a:p>
      </dgm:t>
    </dgm:pt>
    <dgm:pt modelId="{8813FED4-FAD5-4C9D-885A-22B4473C4844}">
      <dgm:prSet>
        <dgm:style>
          <a:lnRef idx="2">
            <a:schemeClr val="accent1"/>
          </a:lnRef>
          <a:fillRef idx="1">
            <a:schemeClr val="lt1"/>
          </a:fillRef>
          <a:effectRef idx="0">
            <a:schemeClr val="accent1"/>
          </a:effectRef>
          <a:fontRef idx="minor">
            <a:schemeClr val="dk1"/>
          </a:fontRef>
        </dgm:style>
      </dgm:prSet>
      <dgm:spPr>
        <a:solidFill>
          <a:schemeClr val="tx2"/>
        </a:solidFill>
      </dgm:spPr>
      <dgm:t>
        <a:bodyPr/>
        <a:lstStyle/>
        <a:p>
          <a:r>
            <a:rPr lang="en-US" b="1">
              <a:solidFill>
                <a:schemeClr val="bg2"/>
              </a:solidFill>
            </a:rPr>
            <a:t>Support Resize and Reflow</a:t>
          </a:r>
          <a:endParaRPr lang="en-US">
            <a:solidFill>
              <a:schemeClr val="bg2"/>
            </a:solidFill>
          </a:endParaRPr>
        </a:p>
      </dgm:t>
    </dgm:pt>
    <dgm:pt modelId="{44D5B5C0-2CE9-4A95-8896-4A813AFFC2A5}" type="parTrans" cxnId="{58A8796E-9F35-44A7-A70B-E6C4F9D4A7C8}">
      <dgm:prSet/>
      <dgm:spPr/>
      <dgm:t>
        <a:bodyPr/>
        <a:lstStyle/>
        <a:p>
          <a:endParaRPr lang="en-US"/>
        </a:p>
      </dgm:t>
    </dgm:pt>
    <dgm:pt modelId="{CA511658-2CDA-4A1F-B3AE-6A209752B4E7}" type="sibTrans" cxnId="{58A8796E-9F35-44A7-A70B-E6C4F9D4A7C8}">
      <dgm:prSet/>
      <dgm:spPr/>
      <dgm:t>
        <a:bodyPr/>
        <a:lstStyle/>
        <a:p>
          <a:endParaRPr lang="en-US"/>
        </a:p>
      </dgm:t>
    </dgm:pt>
    <dgm:pt modelId="{3F3F38D6-2B4D-4E1D-BEFE-3D86D7BB935A}">
      <dgm:prSet>
        <dgm:style>
          <a:lnRef idx="2">
            <a:schemeClr val="accent1"/>
          </a:lnRef>
          <a:fillRef idx="1">
            <a:schemeClr val="lt1"/>
          </a:fillRef>
          <a:effectRef idx="0">
            <a:schemeClr val="accent1"/>
          </a:effectRef>
          <a:fontRef idx="minor">
            <a:schemeClr val="dk1"/>
          </a:fontRef>
        </dgm:style>
      </dgm:prSet>
      <dgm:spPr/>
      <dgm:t>
        <a:bodyPr/>
        <a:lstStyle/>
        <a:p>
          <a:r>
            <a:rPr lang="en-US"/>
            <a:t>Ensure content reflows when zoomed</a:t>
          </a:r>
        </a:p>
      </dgm:t>
    </dgm:pt>
    <dgm:pt modelId="{47957463-ED7E-4E5E-BE44-4A9F21DF1975}" type="parTrans" cxnId="{A86BFFA1-BC52-463F-9F8E-8DE6A95CCCCC}">
      <dgm:prSet/>
      <dgm:spPr/>
      <dgm:t>
        <a:bodyPr/>
        <a:lstStyle/>
        <a:p>
          <a:endParaRPr lang="en-US"/>
        </a:p>
      </dgm:t>
    </dgm:pt>
    <dgm:pt modelId="{DCDF99B0-AE1D-479E-81E5-2C70A5C31EBF}" type="sibTrans" cxnId="{A86BFFA1-BC52-463F-9F8E-8DE6A95CCCCC}">
      <dgm:prSet/>
      <dgm:spPr/>
      <dgm:t>
        <a:bodyPr/>
        <a:lstStyle/>
        <a:p>
          <a:endParaRPr lang="en-US"/>
        </a:p>
      </dgm:t>
    </dgm:pt>
    <dgm:pt modelId="{0A9F4A0A-5752-46BD-A651-4E193C60F7ED}">
      <dgm:prSet>
        <dgm:style>
          <a:lnRef idx="2">
            <a:schemeClr val="accent1"/>
          </a:lnRef>
          <a:fillRef idx="1">
            <a:schemeClr val="lt1"/>
          </a:fillRef>
          <a:effectRef idx="0">
            <a:schemeClr val="accent1"/>
          </a:effectRef>
          <a:fontRef idx="minor">
            <a:schemeClr val="dk1"/>
          </a:fontRef>
        </dgm:style>
      </dgm:prSet>
      <dgm:spPr/>
      <dgm:t>
        <a:bodyPr/>
        <a:lstStyle/>
        <a:p>
          <a:r>
            <a:rPr lang="en-US"/>
            <a:t>Ensure content remains readable when zoomed</a:t>
          </a:r>
        </a:p>
      </dgm:t>
    </dgm:pt>
    <dgm:pt modelId="{61DC6275-7FD0-45AD-B989-E3B0EDFEF7DC}" type="parTrans" cxnId="{D0A4FDB9-037A-4805-8A53-EF68DE574478}">
      <dgm:prSet/>
      <dgm:spPr/>
      <dgm:t>
        <a:bodyPr/>
        <a:lstStyle/>
        <a:p>
          <a:endParaRPr lang="en-US"/>
        </a:p>
      </dgm:t>
    </dgm:pt>
    <dgm:pt modelId="{8EBBDF24-221B-4BAA-8623-341CCAA2BBF1}" type="sibTrans" cxnId="{D0A4FDB9-037A-4805-8A53-EF68DE574478}">
      <dgm:prSet/>
      <dgm:spPr/>
      <dgm:t>
        <a:bodyPr/>
        <a:lstStyle/>
        <a:p>
          <a:endParaRPr lang="en-US"/>
        </a:p>
      </dgm:t>
    </dgm:pt>
    <dgm:pt modelId="{FA7DABD9-33B1-4823-8033-B8CB424AEAA7}" type="pres">
      <dgm:prSet presAssocID="{88F005BC-5109-4B13-BB57-E729DA2CC4FB}" presName="Name0" presStyleCnt="0">
        <dgm:presLayoutVars>
          <dgm:dir/>
          <dgm:animLvl val="lvl"/>
          <dgm:resizeHandles val="exact"/>
        </dgm:presLayoutVars>
      </dgm:prSet>
      <dgm:spPr/>
    </dgm:pt>
    <dgm:pt modelId="{2D0BFC81-2970-431F-B330-A2D9B23BDE2C}" type="pres">
      <dgm:prSet presAssocID="{E979AB16-213A-47FC-884A-89A221906CFD}" presName="linNode" presStyleCnt="0"/>
      <dgm:spPr/>
    </dgm:pt>
    <dgm:pt modelId="{B4B9CFC0-EA74-451E-BC01-4E2350D40544}" type="pres">
      <dgm:prSet presAssocID="{E979AB16-213A-47FC-884A-89A221906CFD}" presName="parTx" presStyleLbl="revTx" presStyleIdx="0" presStyleCnt="4">
        <dgm:presLayoutVars>
          <dgm:chMax val="1"/>
          <dgm:bulletEnabled val="1"/>
        </dgm:presLayoutVars>
      </dgm:prSet>
      <dgm:spPr>
        <a:prstGeom prst="roundRect">
          <a:avLst/>
        </a:prstGeom>
      </dgm:spPr>
    </dgm:pt>
    <dgm:pt modelId="{8316CE90-C923-4E6D-8B35-9436E4BA29F5}" type="pres">
      <dgm:prSet presAssocID="{E979AB16-213A-47FC-884A-89A221906CFD}" presName="bracket" presStyleLbl="parChTrans1D1" presStyleIdx="0" presStyleCnt="4"/>
      <dgm:spPr/>
    </dgm:pt>
    <dgm:pt modelId="{D60A4AFF-5205-4312-8CE9-3FFB4C769DAB}" type="pres">
      <dgm:prSet presAssocID="{E979AB16-213A-47FC-884A-89A221906CFD}" presName="spH" presStyleCnt="0"/>
      <dgm:spPr/>
    </dgm:pt>
    <dgm:pt modelId="{4A15A842-BE26-4111-BCCD-FC0539D6217F}" type="pres">
      <dgm:prSet presAssocID="{E979AB16-213A-47FC-884A-89A221906CFD}" presName="desTx" presStyleLbl="node1" presStyleIdx="0" presStyleCnt="4">
        <dgm:presLayoutVars>
          <dgm:bulletEnabled val="1"/>
        </dgm:presLayoutVars>
      </dgm:prSet>
      <dgm:spPr>
        <a:prstGeom prst="roundRect">
          <a:avLst/>
        </a:prstGeom>
      </dgm:spPr>
    </dgm:pt>
    <dgm:pt modelId="{52D6F6EE-0ABA-46FB-A0D1-BD8B7AA246A4}" type="pres">
      <dgm:prSet presAssocID="{A1850E07-1730-4869-8CC2-99CDEAABA95E}" presName="spV" presStyleCnt="0"/>
      <dgm:spPr/>
    </dgm:pt>
    <dgm:pt modelId="{B7169A7D-B8EA-49FA-8B52-C79D05CEE343}" type="pres">
      <dgm:prSet presAssocID="{DAD6EC29-996E-4ABA-A5AB-EE98BDC7D139}" presName="linNode" presStyleCnt="0"/>
      <dgm:spPr/>
    </dgm:pt>
    <dgm:pt modelId="{1E20E3E9-46DF-4803-BD91-D5A855369736}" type="pres">
      <dgm:prSet presAssocID="{DAD6EC29-996E-4ABA-A5AB-EE98BDC7D139}" presName="parTx" presStyleLbl="revTx" presStyleIdx="1" presStyleCnt="4">
        <dgm:presLayoutVars>
          <dgm:chMax val="1"/>
          <dgm:bulletEnabled val="1"/>
        </dgm:presLayoutVars>
      </dgm:prSet>
      <dgm:spPr>
        <a:prstGeom prst="roundRect">
          <a:avLst/>
        </a:prstGeom>
      </dgm:spPr>
    </dgm:pt>
    <dgm:pt modelId="{1A6E5F0E-AA8A-4FBF-83CD-EDCF0EA2D4C4}" type="pres">
      <dgm:prSet presAssocID="{DAD6EC29-996E-4ABA-A5AB-EE98BDC7D139}" presName="bracket" presStyleLbl="parChTrans1D1" presStyleIdx="1" presStyleCnt="4"/>
      <dgm:spPr/>
    </dgm:pt>
    <dgm:pt modelId="{015276BF-EB4C-41EE-86A5-364BCAE6A815}" type="pres">
      <dgm:prSet presAssocID="{DAD6EC29-996E-4ABA-A5AB-EE98BDC7D139}" presName="spH" presStyleCnt="0"/>
      <dgm:spPr/>
    </dgm:pt>
    <dgm:pt modelId="{AACB4B9E-3D67-4D18-A7AA-6F39CC2CA6DD}" type="pres">
      <dgm:prSet presAssocID="{DAD6EC29-996E-4ABA-A5AB-EE98BDC7D139}" presName="desTx" presStyleLbl="node1" presStyleIdx="1" presStyleCnt="4">
        <dgm:presLayoutVars>
          <dgm:bulletEnabled val="1"/>
        </dgm:presLayoutVars>
      </dgm:prSet>
      <dgm:spPr>
        <a:prstGeom prst="roundRect">
          <a:avLst/>
        </a:prstGeom>
      </dgm:spPr>
    </dgm:pt>
    <dgm:pt modelId="{385BBFE9-E7B3-4F49-9E2F-8AE7CA9520C5}" type="pres">
      <dgm:prSet presAssocID="{F188F5CA-4F62-4566-9F8B-130879F0488E}" presName="spV" presStyleCnt="0"/>
      <dgm:spPr/>
    </dgm:pt>
    <dgm:pt modelId="{51FDAE23-FD00-4B95-8266-6EC681CBB477}" type="pres">
      <dgm:prSet presAssocID="{2B47F55A-F05F-4A0E-B8A2-BB18957B63FB}" presName="linNode" presStyleCnt="0"/>
      <dgm:spPr/>
    </dgm:pt>
    <dgm:pt modelId="{34AB0C52-2153-447A-A517-8FA8D2A892E8}" type="pres">
      <dgm:prSet presAssocID="{2B47F55A-F05F-4A0E-B8A2-BB18957B63FB}" presName="parTx" presStyleLbl="revTx" presStyleIdx="2" presStyleCnt="4">
        <dgm:presLayoutVars>
          <dgm:chMax val="1"/>
          <dgm:bulletEnabled val="1"/>
        </dgm:presLayoutVars>
      </dgm:prSet>
      <dgm:spPr>
        <a:prstGeom prst="roundRect">
          <a:avLst/>
        </a:prstGeom>
      </dgm:spPr>
    </dgm:pt>
    <dgm:pt modelId="{86F76FFA-F600-43A6-9897-598EB5753CE3}" type="pres">
      <dgm:prSet presAssocID="{2B47F55A-F05F-4A0E-B8A2-BB18957B63FB}" presName="bracket" presStyleLbl="parChTrans1D1" presStyleIdx="2" presStyleCnt="4"/>
      <dgm:spPr/>
    </dgm:pt>
    <dgm:pt modelId="{7F7A7A7F-0E35-4866-A629-500045D3B2C3}" type="pres">
      <dgm:prSet presAssocID="{2B47F55A-F05F-4A0E-B8A2-BB18957B63FB}" presName="spH" presStyleCnt="0"/>
      <dgm:spPr/>
    </dgm:pt>
    <dgm:pt modelId="{BAAD896B-1A1D-4E7D-BBAE-702C5448D68C}" type="pres">
      <dgm:prSet presAssocID="{2B47F55A-F05F-4A0E-B8A2-BB18957B63FB}" presName="desTx" presStyleLbl="node1" presStyleIdx="2" presStyleCnt="4">
        <dgm:presLayoutVars>
          <dgm:bulletEnabled val="1"/>
        </dgm:presLayoutVars>
      </dgm:prSet>
      <dgm:spPr>
        <a:prstGeom prst="roundRect">
          <a:avLst/>
        </a:prstGeom>
      </dgm:spPr>
    </dgm:pt>
    <dgm:pt modelId="{788C18C4-6D5C-4D8F-9EC1-AB54C6EA355D}" type="pres">
      <dgm:prSet presAssocID="{F08D462F-2C2A-407D-A0B8-298AAB1512C7}" presName="spV" presStyleCnt="0"/>
      <dgm:spPr/>
    </dgm:pt>
    <dgm:pt modelId="{8D7805BB-4396-4C49-9349-1B0A2CB9F4B5}" type="pres">
      <dgm:prSet presAssocID="{8813FED4-FAD5-4C9D-885A-22B4473C4844}" presName="linNode" presStyleCnt="0"/>
      <dgm:spPr/>
    </dgm:pt>
    <dgm:pt modelId="{54F2EBF1-7FF8-4F7E-9459-79649D647757}" type="pres">
      <dgm:prSet presAssocID="{8813FED4-FAD5-4C9D-885A-22B4473C4844}" presName="parTx" presStyleLbl="revTx" presStyleIdx="3" presStyleCnt="4">
        <dgm:presLayoutVars>
          <dgm:chMax val="1"/>
          <dgm:bulletEnabled val="1"/>
        </dgm:presLayoutVars>
      </dgm:prSet>
      <dgm:spPr>
        <a:prstGeom prst="roundRect">
          <a:avLst/>
        </a:prstGeom>
      </dgm:spPr>
    </dgm:pt>
    <dgm:pt modelId="{D5672B23-C883-462E-BF29-1FFED8F0435F}" type="pres">
      <dgm:prSet presAssocID="{8813FED4-FAD5-4C9D-885A-22B4473C4844}" presName="bracket" presStyleLbl="parChTrans1D1" presStyleIdx="3" presStyleCnt="4"/>
      <dgm:spPr/>
    </dgm:pt>
    <dgm:pt modelId="{B791A2A7-2EAD-41F5-8C1D-988FD77E730E}" type="pres">
      <dgm:prSet presAssocID="{8813FED4-FAD5-4C9D-885A-22B4473C4844}" presName="spH" presStyleCnt="0"/>
      <dgm:spPr/>
    </dgm:pt>
    <dgm:pt modelId="{2790317B-C9D5-4968-B521-B768BD35B891}" type="pres">
      <dgm:prSet presAssocID="{8813FED4-FAD5-4C9D-885A-22B4473C4844}" presName="desTx" presStyleLbl="node1" presStyleIdx="3" presStyleCnt="4">
        <dgm:presLayoutVars>
          <dgm:bulletEnabled val="1"/>
        </dgm:presLayoutVars>
      </dgm:prSet>
      <dgm:spPr>
        <a:prstGeom prst="roundRect">
          <a:avLst/>
        </a:prstGeom>
      </dgm:spPr>
    </dgm:pt>
  </dgm:ptLst>
  <dgm:cxnLst>
    <dgm:cxn modelId="{C84D2306-E408-447A-943C-183B632DC729}" type="presOf" srcId="{D582733C-96CB-4799-84B3-2DB7E0DA08AE}" destId="{BAAD896B-1A1D-4E7D-BBAE-702C5448D68C}" srcOrd="0" destOrd="0" presId="urn:diagrams.loki3.com/BracketList"/>
    <dgm:cxn modelId="{07DDAE09-B389-4451-8900-C61A170F6B67}" srcId="{E979AB16-213A-47FC-884A-89A221906CFD}" destId="{012CAEB8-1A1C-4D50-B200-796FE8B11E8A}" srcOrd="3" destOrd="0" parTransId="{130ED0F1-AB9E-4EF9-A88D-038CD8D41818}" sibTransId="{31DD6869-8224-465A-911F-3316DA063159}"/>
    <dgm:cxn modelId="{49845A12-2F90-4097-A2E6-587183E4D407}" type="presOf" srcId="{73674BD5-039B-47CB-A2E8-D9F265C69368}" destId="{BAAD896B-1A1D-4E7D-BBAE-702C5448D68C}" srcOrd="0" destOrd="2" presId="urn:diagrams.loki3.com/BracketList"/>
    <dgm:cxn modelId="{068EAE22-3186-46EA-A5E7-61EEDAB36742}" srcId="{E979AB16-213A-47FC-884A-89A221906CFD}" destId="{597A5265-3361-4E25-9A40-B4C6E0FEC517}" srcOrd="0" destOrd="0" parTransId="{4ADE8DDE-F906-4392-BD12-8F8638D582AA}" sibTransId="{28C4FABA-632D-4A79-A2CB-7C91DE92AB7B}"/>
    <dgm:cxn modelId="{A5CC0528-2CB4-47FF-A4A0-7494F6045E3B}" srcId="{DAD6EC29-996E-4ABA-A5AB-EE98BDC7D139}" destId="{F8E8757B-02D9-4EB2-B132-4505351EB218}" srcOrd="0" destOrd="0" parTransId="{8A7AC4E3-38AB-4417-9492-6F0C0A29AFB3}" sibTransId="{0C84A8EA-EEF4-4AB7-A137-45DC3679FCE0}"/>
    <dgm:cxn modelId="{B7A57237-5E0B-47D9-BBFA-9305C3601516}" type="presOf" srcId="{0A9F4A0A-5752-46BD-A651-4E193C60F7ED}" destId="{2790317B-C9D5-4968-B521-B768BD35B891}" srcOrd="0" destOrd="1" presId="urn:diagrams.loki3.com/BracketList"/>
    <dgm:cxn modelId="{5C1DB743-56A1-46C9-8F7F-FF7F96C96E89}" type="presOf" srcId="{F8E8757B-02D9-4EB2-B132-4505351EB218}" destId="{AACB4B9E-3D67-4D18-A7AA-6F39CC2CA6DD}" srcOrd="0" destOrd="0" presId="urn:diagrams.loki3.com/BracketList"/>
    <dgm:cxn modelId="{AF008C44-A350-42F0-9DB1-1B26CBDDBBD9}" type="presOf" srcId="{8813FED4-FAD5-4C9D-885A-22B4473C4844}" destId="{54F2EBF1-7FF8-4F7E-9459-79649D647757}" srcOrd="0" destOrd="0" presId="urn:diagrams.loki3.com/BracketList"/>
    <dgm:cxn modelId="{58A8796E-9F35-44A7-A70B-E6C4F9D4A7C8}" srcId="{88F005BC-5109-4B13-BB57-E729DA2CC4FB}" destId="{8813FED4-FAD5-4C9D-885A-22B4473C4844}" srcOrd="3" destOrd="0" parTransId="{44D5B5C0-2CE9-4A95-8896-4A813AFFC2A5}" sibTransId="{CA511658-2CDA-4A1F-B3AE-6A209752B4E7}"/>
    <dgm:cxn modelId="{5E85F173-D147-4D81-8371-39FDDF50A4D3}" srcId="{E979AB16-213A-47FC-884A-89A221906CFD}" destId="{50D4B194-24E1-434E-91B0-02288BA46C72}" srcOrd="2" destOrd="0" parTransId="{FE4AEF8F-9904-4387-B21C-C5D56009860D}" sibTransId="{703303EB-C780-4DE4-973F-8EDE0CE94155}"/>
    <dgm:cxn modelId="{FA7A9E58-0A82-4CC4-8A90-7CF11261E624}" srcId="{E979AB16-213A-47FC-884A-89A221906CFD}" destId="{DCE4FBC7-834B-4643-8779-92A696DB6B90}" srcOrd="1" destOrd="0" parTransId="{EC412450-61B9-4825-A4A0-C49706F881E8}" sibTransId="{5BA10BBE-5D2C-47E7-A99A-BB357BE44EFA}"/>
    <dgm:cxn modelId="{FC666C84-6F4D-412A-B092-E1D903AE6B27}" type="presOf" srcId="{376E30AB-0787-47D1-83C6-05FA653C70EA}" destId="{AACB4B9E-3D67-4D18-A7AA-6F39CC2CA6DD}" srcOrd="0" destOrd="1" presId="urn:diagrams.loki3.com/BracketList"/>
    <dgm:cxn modelId="{AD17F284-5AE0-4621-8441-CA2AA82976D1}" srcId="{88F005BC-5109-4B13-BB57-E729DA2CC4FB}" destId="{2B47F55A-F05F-4A0E-B8A2-BB18957B63FB}" srcOrd="2" destOrd="0" parTransId="{C69F52CE-0005-49D5-946D-36DAACD42CA6}" sibTransId="{F08D462F-2C2A-407D-A0B8-298AAB1512C7}"/>
    <dgm:cxn modelId="{F526338D-E118-4A7E-8788-3CF58FD91DB4}" type="presOf" srcId="{3F3F38D6-2B4D-4E1D-BEFE-3D86D7BB935A}" destId="{2790317B-C9D5-4968-B521-B768BD35B891}" srcOrd="0" destOrd="0" presId="urn:diagrams.loki3.com/BracketList"/>
    <dgm:cxn modelId="{2F719F8E-E42A-45DD-A3AA-23496EB65CE1}" type="presOf" srcId="{597A5265-3361-4E25-9A40-B4C6E0FEC517}" destId="{4A15A842-BE26-4111-BCCD-FC0539D6217F}" srcOrd="0" destOrd="0" presId="urn:diagrams.loki3.com/BracketList"/>
    <dgm:cxn modelId="{A86BFFA1-BC52-463F-9F8E-8DE6A95CCCCC}" srcId="{8813FED4-FAD5-4C9D-885A-22B4473C4844}" destId="{3F3F38D6-2B4D-4E1D-BEFE-3D86D7BB935A}" srcOrd="0" destOrd="0" parTransId="{47957463-ED7E-4E5E-BE44-4A9F21DF1975}" sibTransId="{DCDF99B0-AE1D-479E-81E5-2C70A5C31EBF}"/>
    <dgm:cxn modelId="{1BA098A5-9D14-4999-BC54-7BB740AFD8E9}" srcId="{2B47F55A-F05F-4A0E-B8A2-BB18957B63FB}" destId="{14B28B43-BC95-42DB-B118-61FE2132FB55}" srcOrd="1" destOrd="0" parTransId="{7A5E481D-737C-42A3-B4D4-EC5549758C0C}" sibTransId="{E070EFD5-4BFF-44D0-8CFE-C4D1C7B9FD63}"/>
    <dgm:cxn modelId="{87EDE2AD-E5E0-460D-B038-F55A488F556E}" type="presOf" srcId="{012CAEB8-1A1C-4D50-B200-796FE8B11E8A}" destId="{4A15A842-BE26-4111-BCCD-FC0539D6217F}" srcOrd="0" destOrd="3" presId="urn:diagrams.loki3.com/BracketList"/>
    <dgm:cxn modelId="{96603BB1-1900-404A-ADC3-5AC89A74FA65}" type="presOf" srcId="{50D4B194-24E1-434E-91B0-02288BA46C72}" destId="{4A15A842-BE26-4111-BCCD-FC0539D6217F}" srcOrd="0" destOrd="2" presId="urn:diagrams.loki3.com/BracketList"/>
    <dgm:cxn modelId="{F2EA3BB6-233D-4CA9-AAD2-5BBD68150A3B}" type="presOf" srcId="{DAD6EC29-996E-4ABA-A5AB-EE98BDC7D139}" destId="{1E20E3E9-46DF-4803-BD91-D5A855369736}" srcOrd="0" destOrd="0" presId="urn:diagrams.loki3.com/BracketList"/>
    <dgm:cxn modelId="{6AB3E8B8-83B0-4E26-933C-448D4BDF9DAA}" srcId="{2B47F55A-F05F-4A0E-B8A2-BB18957B63FB}" destId="{73674BD5-039B-47CB-A2E8-D9F265C69368}" srcOrd="2" destOrd="0" parTransId="{BF9B7664-F7A4-469C-A104-12FD68ED5DBE}" sibTransId="{542AB734-54C7-4AB4-8DE0-DE0B66071CB5}"/>
    <dgm:cxn modelId="{8E1A7AB9-C8D9-4378-ACA9-E1FF4DE22595}" type="presOf" srcId="{88F005BC-5109-4B13-BB57-E729DA2CC4FB}" destId="{FA7DABD9-33B1-4823-8033-B8CB424AEAA7}" srcOrd="0" destOrd="0" presId="urn:diagrams.loki3.com/BracketList"/>
    <dgm:cxn modelId="{B4AFC0B9-5D50-4C27-AF42-A1832F1D106C}" type="presOf" srcId="{E979AB16-213A-47FC-884A-89A221906CFD}" destId="{B4B9CFC0-EA74-451E-BC01-4E2350D40544}" srcOrd="0" destOrd="0" presId="urn:diagrams.loki3.com/BracketList"/>
    <dgm:cxn modelId="{D0A4FDB9-037A-4805-8A53-EF68DE574478}" srcId="{8813FED4-FAD5-4C9D-885A-22B4473C4844}" destId="{0A9F4A0A-5752-46BD-A651-4E193C60F7ED}" srcOrd="1" destOrd="0" parTransId="{61DC6275-7FD0-45AD-B989-E3B0EDFEF7DC}" sibTransId="{8EBBDF24-221B-4BAA-8623-341CCAA2BBF1}"/>
    <dgm:cxn modelId="{CF3900D0-1DF4-4DD9-83FE-B59F95D8D827}" srcId="{88F005BC-5109-4B13-BB57-E729DA2CC4FB}" destId="{E979AB16-213A-47FC-884A-89A221906CFD}" srcOrd="0" destOrd="0" parTransId="{F009DCA9-B677-4B33-8BE0-2C224FCFB5A6}" sibTransId="{A1850E07-1730-4869-8CC2-99CDEAABA95E}"/>
    <dgm:cxn modelId="{120AE3D2-C46D-4CC2-82A8-15FC1C3C910F}" type="presOf" srcId="{2B47F55A-F05F-4A0E-B8A2-BB18957B63FB}" destId="{34AB0C52-2153-447A-A517-8FA8D2A892E8}" srcOrd="0" destOrd="0" presId="urn:diagrams.loki3.com/BracketList"/>
    <dgm:cxn modelId="{CBEF84D5-6AD8-434F-B0B5-B01FF2928332}" type="presOf" srcId="{14B28B43-BC95-42DB-B118-61FE2132FB55}" destId="{BAAD896B-1A1D-4E7D-BBAE-702C5448D68C}" srcOrd="0" destOrd="1" presId="urn:diagrams.loki3.com/BracketList"/>
    <dgm:cxn modelId="{730CB0D6-744F-4209-8352-716477A2A1E0}" type="presOf" srcId="{DCE4FBC7-834B-4643-8779-92A696DB6B90}" destId="{4A15A842-BE26-4111-BCCD-FC0539D6217F}" srcOrd="0" destOrd="1" presId="urn:diagrams.loki3.com/BracketList"/>
    <dgm:cxn modelId="{0E2152D7-A265-4895-8D64-86F81C90C9B7}" srcId="{2B47F55A-F05F-4A0E-B8A2-BB18957B63FB}" destId="{D582733C-96CB-4799-84B3-2DB7E0DA08AE}" srcOrd="0" destOrd="0" parTransId="{1E6D68C0-3CC3-4144-A73B-78608B65CBE3}" sibTransId="{05EF6C9B-7367-4E45-AEB1-4228A18FE0DE}"/>
    <dgm:cxn modelId="{9584B9D7-52BA-4704-B6E8-0E35B9F01A3A}" srcId="{88F005BC-5109-4B13-BB57-E729DA2CC4FB}" destId="{DAD6EC29-996E-4ABA-A5AB-EE98BDC7D139}" srcOrd="1" destOrd="0" parTransId="{73F771AE-F9C7-4277-A041-A3B935E8A362}" sibTransId="{F188F5CA-4F62-4566-9F8B-130879F0488E}"/>
    <dgm:cxn modelId="{F6A691FC-2A92-4210-AA00-0B4456D3436E}" srcId="{DAD6EC29-996E-4ABA-A5AB-EE98BDC7D139}" destId="{376E30AB-0787-47D1-83C6-05FA653C70EA}" srcOrd="1" destOrd="0" parTransId="{0970205E-8AAE-4F35-BA45-5DCD82ACD3C5}" sibTransId="{352143E4-E583-4B55-B06F-843F6C9FD5AB}"/>
    <dgm:cxn modelId="{2EDCFB5D-E7D4-4AEE-B436-6BCAB7B9F300}" type="presParOf" srcId="{FA7DABD9-33B1-4823-8033-B8CB424AEAA7}" destId="{2D0BFC81-2970-431F-B330-A2D9B23BDE2C}" srcOrd="0" destOrd="0" presId="urn:diagrams.loki3.com/BracketList"/>
    <dgm:cxn modelId="{B0C19322-7A67-4C53-9F79-005BD6F45331}" type="presParOf" srcId="{2D0BFC81-2970-431F-B330-A2D9B23BDE2C}" destId="{B4B9CFC0-EA74-451E-BC01-4E2350D40544}" srcOrd="0" destOrd="0" presId="urn:diagrams.loki3.com/BracketList"/>
    <dgm:cxn modelId="{7E32A310-7445-43A8-861E-EA3ED94C5B3B}" type="presParOf" srcId="{2D0BFC81-2970-431F-B330-A2D9B23BDE2C}" destId="{8316CE90-C923-4E6D-8B35-9436E4BA29F5}" srcOrd="1" destOrd="0" presId="urn:diagrams.loki3.com/BracketList"/>
    <dgm:cxn modelId="{3F909020-FED5-47E7-81D9-8F6F5F99004A}" type="presParOf" srcId="{2D0BFC81-2970-431F-B330-A2D9B23BDE2C}" destId="{D60A4AFF-5205-4312-8CE9-3FFB4C769DAB}" srcOrd="2" destOrd="0" presId="urn:diagrams.loki3.com/BracketList"/>
    <dgm:cxn modelId="{F240C066-0A30-4573-99E0-54AB984BDFCC}" type="presParOf" srcId="{2D0BFC81-2970-431F-B330-A2D9B23BDE2C}" destId="{4A15A842-BE26-4111-BCCD-FC0539D6217F}" srcOrd="3" destOrd="0" presId="urn:diagrams.loki3.com/BracketList"/>
    <dgm:cxn modelId="{7FA4577B-F0F5-4303-AC19-89C07466D8F4}" type="presParOf" srcId="{FA7DABD9-33B1-4823-8033-B8CB424AEAA7}" destId="{52D6F6EE-0ABA-46FB-A0D1-BD8B7AA246A4}" srcOrd="1" destOrd="0" presId="urn:diagrams.loki3.com/BracketList"/>
    <dgm:cxn modelId="{74E16C83-DE65-44FD-BD03-BD79AF493D1A}" type="presParOf" srcId="{FA7DABD9-33B1-4823-8033-B8CB424AEAA7}" destId="{B7169A7D-B8EA-49FA-8B52-C79D05CEE343}" srcOrd="2" destOrd="0" presId="urn:diagrams.loki3.com/BracketList"/>
    <dgm:cxn modelId="{AC9DC648-A112-4DE3-936F-0516CAD664E5}" type="presParOf" srcId="{B7169A7D-B8EA-49FA-8B52-C79D05CEE343}" destId="{1E20E3E9-46DF-4803-BD91-D5A855369736}" srcOrd="0" destOrd="0" presId="urn:diagrams.loki3.com/BracketList"/>
    <dgm:cxn modelId="{5328CC29-EE05-45F1-864D-82C36DBC729D}" type="presParOf" srcId="{B7169A7D-B8EA-49FA-8B52-C79D05CEE343}" destId="{1A6E5F0E-AA8A-4FBF-83CD-EDCF0EA2D4C4}" srcOrd="1" destOrd="0" presId="urn:diagrams.loki3.com/BracketList"/>
    <dgm:cxn modelId="{B4619E83-F581-404E-8151-EA8C4ACAF669}" type="presParOf" srcId="{B7169A7D-B8EA-49FA-8B52-C79D05CEE343}" destId="{015276BF-EB4C-41EE-86A5-364BCAE6A815}" srcOrd="2" destOrd="0" presId="urn:diagrams.loki3.com/BracketList"/>
    <dgm:cxn modelId="{53261CE6-C536-4214-95D1-86B59A0CE8BD}" type="presParOf" srcId="{B7169A7D-B8EA-49FA-8B52-C79D05CEE343}" destId="{AACB4B9E-3D67-4D18-A7AA-6F39CC2CA6DD}" srcOrd="3" destOrd="0" presId="urn:diagrams.loki3.com/BracketList"/>
    <dgm:cxn modelId="{51202CD3-2DCA-4767-AFC8-03325E066C98}" type="presParOf" srcId="{FA7DABD9-33B1-4823-8033-B8CB424AEAA7}" destId="{385BBFE9-E7B3-4F49-9E2F-8AE7CA9520C5}" srcOrd="3" destOrd="0" presId="urn:diagrams.loki3.com/BracketList"/>
    <dgm:cxn modelId="{C6D59010-A03A-4ADC-B26B-C32AD60CCF26}" type="presParOf" srcId="{FA7DABD9-33B1-4823-8033-B8CB424AEAA7}" destId="{51FDAE23-FD00-4B95-8266-6EC681CBB477}" srcOrd="4" destOrd="0" presId="urn:diagrams.loki3.com/BracketList"/>
    <dgm:cxn modelId="{36B9546B-030C-472D-B27F-2613339145C5}" type="presParOf" srcId="{51FDAE23-FD00-4B95-8266-6EC681CBB477}" destId="{34AB0C52-2153-447A-A517-8FA8D2A892E8}" srcOrd="0" destOrd="0" presId="urn:diagrams.loki3.com/BracketList"/>
    <dgm:cxn modelId="{25AFA55D-1F56-47C2-A0C7-7D223A56BB3F}" type="presParOf" srcId="{51FDAE23-FD00-4B95-8266-6EC681CBB477}" destId="{86F76FFA-F600-43A6-9897-598EB5753CE3}" srcOrd="1" destOrd="0" presId="urn:diagrams.loki3.com/BracketList"/>
    <dgm:cxn modelId="{63BAEB57-18FA-4BB3-B3AE-92820926EDDA}" type="presParOf" srcId="{51FDAE23-FD00-4B95-8266-6EC681CBB477}" destId="{7F7A7A7F-0E35-4866-A629-500045D3B2C3}" srcOrd="2" destOrd="0" presId="urn:diagrams.loki3.com/BracketList"/>
    <dgm:cxn modelId="{6E1FF127-57DF-4B52-8B8A-A646CC87D564}" type="presParOf" srcId="{51FDAE23-FD00-4B95-8266-6EC681CBB477}" destId="{BAAD896B-1A1D-4E7D-BBAE-702C5448D68C}" srcOrd="3" destOrd="0" presId="urn:diagrams.loki3.com/BracketList"/>
    <dgm:cxn modelId="{8EEA78CC-949C-4023-B93D-39D7C5DBF219}" type="presParOf" srcId="{FA7DABD9-33B1-4823-8033-B8CB424AEAA7}" destId="{788C18C4-6D5C-4D8F-9EC1-AB54C6EA355D}" srcOrd="5" destOrd="0" presId="urn:diagrams.loki3.com/BracketList"/>
    <dgm:cxn modelId="{FFBC4590-0597-4354-8FEE-8BF5EE2F8983}" type="presParOf" srcId="{FA7DABD9-33B1-4823-8033-B8CB424AEAA7}" destId="{8D7805BB-4396-4C49-9349-1B0A2CB9F4B5}" srcOrd="6" destOrd="0" presId="urn:diagrams.loki3.com/BracketList"/>
    <dgm:cxn modelId="{C25FD0A0-7A88-46BB-A8A2-E7EABB882588}" type="presParOf" srcId="{8D7805BB-4396-4C49-9349-1B0A2CB9F4B5}" destId="{54F2EBF1-7FF8-4F7E-9459-79649D647757}" srcOrd="0" destOrd="0" presId="urn:diagrams.loki3.com/BracketList"/>
    <dgm:cxn modelId="{9C732641-3CC9-4BA5-BC9E-8A57223FE26B}" type="presParOf" srcId="{8D7805BB-4396-4C49-9349-1B0A2CB9F4B5}" destId="{D5672B23-C883-462E-BF29-1FFED8F0435F}" srcOrd="1" destOrd="0" presId="urn:diagrams.loki3.com/BracketList"/>
    <dgm:cxn modelId="{3A8AA4E6-E348-4B53-B86B-1FB5F5EB7666}" type="presParOf" srcId="{8D7805BB-4396-4C49-9349-1B0A2CB9F4B5}" destId="{B791A2A7-2EAD-41F5-8C1D-988FD77E730E}" srcOrd="2" destOrd="0" presId="urn:diagrams.loki3.com/BracketList"/>
    <dgm:cxn modelId="{F1389224-30FF-4130-AC87-9932148A7C7C}" type="presParOf" srcId="{8D7805BB-4396-4C49-9349-1B0A2CB9F4B5}" destId="{2790317B-C9D5-4968-B521-B768BD35B891}"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9CFC0-EA74-451E-BC01-4E2350D40544}">
      <dsp:nvSpPr>
        <dsp:cNvPr id="0" name=""/>
        <dsp:cNvSpPr/>
      </dsp:nvSpPr>
      <dsp:spPr>
        <a:xfrm>
          <a:off x="3577" y="621762"/>
          <a:ext cx="1829870" cy="589050"/>
        </a:xfrm>
        <a:prstGeom prst="roundRect">
          <a:avLst/>
        </a:prstGeom>
        <a:solidFill>
          <a:schemeClr val="tx2"/>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0904" tIns="43180" rIns="120904" bIns="43180" numCol="1" spcCol="1270" anchor="ctr" anchorCtr="0">
          <a:noAutofit/>
        </a:bodyPr>
        <a:lstStyle/>
        <a:p>
          <a:pPr marL="0" lvl="0" indent="0" algn="r" defTabSz="755650">
            <a:lnSpc>
              <a:spcPct val="90000"/>
            </a:lnSpc>
            <a:spcBef>
              <a:spcPct val="0"/>
            </a:spcBef>
            <a:spcAft>
              <a:spcPct val="35000"/>
            </a:spcAft>
            <a:buNone/>
          </a:pPr>
          <a:r>
            <a:rPr lang="en-US" sz="1700" b="1" kern="1200">
              <a:solidFill>
                <a:schemeClr val="bg2"/>
              </a:solidFill>
            </a:rPr>
            <a:t>Make Content Perceivable</a:t>
          </a:r>
          <a:endParaRPr lang="en-US" sz="1700" kern="1200">
            <a:solidFill>
              <a:schemeClr val="bg2"/>
            </a:solidFill>
          </a:endParaRPr>
        </a:p>
      </dsp:txBody>
      <dsp:txXfrm>
        <a:off x="32332" y="650517"/>
        <a:ext cx="1772360" cy="531540"/>
      </dsp:txXfrm>
    </dsp:sp>
    <dsp:sp modelId="{8316CE90-C923-4E6D-8B35-9436E4BA29F5}">
      <dsp:nvSpPr>
        <dsp:cNvPr id="0" name=""/>
        <dsp:cNvSpPr/>
      </dsp:nvSpPr>
      <dsp:spPr>
        <a:xfrm>
          <a:off x="1833447" y="161567"/>
          <a:ext cx="365974" cy="150944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5A842-BE26-4111-BCCD-FC0539D6217F}">
      <dsp:nvSpPr>
        <dsp:cNvPr id="0" name=""/>
        <dsp:cNvSpPr/>
      </dsp:nvSpPr>
      <dsp:spPr>
        <a:xfrm>
          <a:off x="2345811" y="161567"/>
          <a:ext cx="4977247" cy="1509440"/>
        </a:xfrm>
        <a:prstGeom prst="round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64770" tIns="64770" rIns="64770" bIns="64770" numCol="1" spcCol="1270" anchor="ctr" anchorCtr="0">
          <a:noAutofit/>
        </a:bodyPr>
        <a:lstStyle/>
        <a:p>
          <a:pPr marL="171450" lvl="1" indent="-171450" algn="l" defTabSz="755650" rtl="0">
            <a:lnSpc>
              <a:spcPct val="90000"/>
            </a:lnSpc>
            <a:spcBef>
              <a:spcPct val="0"/>
            </a:spcBef>
            <a:spcAft>
              <a:spcPct val="15000"/>
            </a:spcAft>
            <a:buChar char="•"/>
          </a:pPr>
          <a:r>
            <a:rPr lang="en-US" sz="1700" kern="1200"/>
            <a:t>Provide text alternatives for </a:t>
          </a:r>
          <a:r>
            <a:rPr lang="en-US" sz="1700" kern="1200">
              <a:latin typeface="XCharter"/>
            </a:rPr>
            <a:t>relevant </a:t>
          </a:r>
          <a:r>
            <a:rPr lang="en-US" sz="1700" kern="1200"/>
            <a:t>images, icons, and charts</a:t>
          </a:r>
        </a:p>
        <a:p>
          <a:pPr marL="171450" lvl="1" indent="-171450" algn="l" defTabSz="755650">
            <a:lnSpc>
              <a:spcPct val="90000"/>
            </a:lnSpc>
            <a:spcBef>
              <a:spcPct val="0"/>
            </a:spcBef>
            <a:spcAft>
              <a:spcPct val="15000"/>
            </a:spcAft>
            <a:buChar char="•"/>
          </a:pPr>
          <a:r>
            <a:rPr lang="en-US" sz="1700" kern="1200"/>
            <a:t>Avoid images of text; use real text</a:t>
          </a:r>
        </a:p>
        <a:p>
          <a:pPr marL="171450" lvl="1" indent="-171450" algn="l" defTabSz="755650">
            <a:lnSpc>
              <a:spcPct val="90000"/>
            </a:lnSpc>
            <a:spcBef>
              <a:spcPct val="0"/>
            </a:spcBef>
            <a:spcAft>
              <a:spcPct val="15000"/>
            </a:spcAft>
            <a:buChar char="•"/>
          </a:pPr>
          <a:r>
            <a:rPr lang="en-US" sz="1700" kern="1200"/>
            <a:t>Ensure high color contrast</a:t>
          </a:r>
        </a:p>
        <a:p>
          <a:pPr marL="171450" lvl="1" indent="-171450" algn="l" defTabSz="755650">
            <a:lnSpc>
              <a:spcPct val="90000"/>
            </a:lnSpc>
            <a:spcBef>
              <a:spcPct val="0"/>
            </a:spcBef>
            <a:spcAft>
              <a:spcPct val="15000"/>
            </a:spcAft>
            <a:buChar char="•"/>
          </a:pPr>
          <a:r>
            <a:rPr lang="en-US" sz="1700" kern="1200"/>
            <a:t>Use clear, readable text (avoid full justification)</a:t>
          </a:r>
        </a:p>
      </dsp:txBody>
      <dsp:txXfrm>
        <a:off x="2419496" y="235252"/>
        <a:ext cx="4829877" cy="1362070"/>
      </dsp:txXfrm>
    </dsp:sp>
    <dsp:sp modelId="{1E20E3E9-46DF-4803-BD91-D5A855369736}">
      <dsp:nvSpPr>
        <dsp:cNvPr id="0" name=""/>
        <dsp:cNvSpPr/>
      </dsp:nvSpPr>
      <dsp:spPr>
        <a:xfrm>
          <a:off x="3577" y="1778227"/>
          <a:ext cx="1829870" cy="589050"/>
        </a:xfrm>
        <a:prstGeom prst="roundRect">
          <a:avLst/>
        </a:prstGeom>
        <a:solidFill>
          <a:schemeClr val="tx2"/>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0904" tIns="43180" rIns="120904" bIns="43180" numCol="1" spcCol="1270" anchor="ctr" anchorCtr="0">
          <a:noAutofit/>
        </a:bodyPr>
        <a:lstStyle/>
        <a:p>
          <a:pPr marL="0" lvl="0" indent="0" algn="r" defTabSz="755650">
            <a:lnSpc>
              <a:spcPct val="90000"/>
            </a:lnSpc>
            <a:spcBef>
              <a:spcPct val="0"/>
            </a:spcBef>
            <a:spcAft>
              <a:spcPct val="35000"/>
            </a:spcAft>
            <a:buNone/>
          </a:pPr>
          <a:r>
            <a:rPr lang="en-US" sz="1700" b="1" kern="1200">
              <a:solidFill>
                <a:schemeClr val="bg2"/>
              </a:solidFill>
            </a:rPr>
            <a:t>Keep Content Clear</a:t>
          </a:r>
          <a:endParaRPr lang="en-US" sz="1700" kern="1200">
            <a:solidFill>
              <a:schemeClr val="bg2"/>
            </a:solidFill>
          </a:endParaRPr>
        </a:p>
      </dsp:txBody>
      <dsp:txXfrm>
        <a:off x="32332" y="1806982"/>
        <a:ext cx="1772360" cy="531540"/>
      </dsp:txXfrm>
    </dsp:sp>
    <dsp:sp modelId="{1A6E5F0E-AA8A-4FBF-83CD-EDCF0EA2D4C4}">
      <dsp:nvSpPr>
        <dsp:cNvPr id="0" name=""/>
        <dsp:cNvSpPr/>
      </dsp:nvSpPr>
      <dsp:spPr>
        <a:xfrm>
          <a:off x="1833447" y="1732208"/>
          <a:ext cx="365974" cy="681089"/>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CB4B9E-3D67-4D18-A7AA-6F39CC2CA6DD}">
      <dsp:nvSpPr>
        <dsp:cNvPr id="0" name=""/>
        <dsp:cNvSpPr/>
      </dsp:nvSpPr>
      <dsp:spPr>
        <a:xfrm>
          <a:off x="2345811" y="1732208"/>
          <a:ext cx="4977247" cy="681089"/>
        </a:xfrm>
        <a:prstGeom prst="round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US" sz="1700" kern="1200"/>
            <a:t>Use logical heading structure</a:t>
          </a:r>
        </a:p>
        <a:p>
          <a:pPr marL="171450" lvl="1" indent="-171450" algn="l" defTabSz="755650">
            <a:lnSpc>
              <a:spcPct val="90000"/>
            </a:lnSpc>
            <a:spcBef>
              <a:spcPct val="0"/>
            </a:spcBef>
            <a:spcAft>
              <a:spcPct val="15000"/>
            </a:spcAft>
            <a:buChar char="•"/>
          </a:pPr>
          <a:r>
            <a:rPr lang="en-US" sz="1700" kern="1200"/>
            <a:t>Avoid clutter and unnecessary complexity</a:t>
          </a:r>
        </a:p>
      </dsp:txBody>
      <dsp:txXfrm>
        <a:off x="2379059" y="1765456"/>
        <a:ext cx="4910751" cy="614593"/>
      </dsp:txXfrm>
    </dsp:sp>
    <dsp:sp modelId="{34AB0C52-2153-447A-A517-8FA8D2A892E8}">
      <dsp:nvSpPr>
        <dsp:cNvPr id="0" name=""/>
        <dsp:cNvSpPr/>
      </dsp:nvSpPr>
      <dsp:spPr>
        <a:xfrm>
          <a:off x="3577" y="2540239"/>
          <a:ext cx="1829870" cy="841500"/>
        </a:xfrm>
        <a:prstGeom prst="roundRect">
          <a:avLst/>
        </a:prstGeom>
        <a:solidFill>
          <a:schemeClr val="tx2"/>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0904" tIns="43180" rIns="120904" bIns="43180" numCol="1" spcCol="1270" anchor="ctr" anchorCtr="0">
          <a:noAutofit/>
        </a:bodyPr>
        <a:lstStyle/>
        <a:p>
          <a:pPr marL="0" lvl="0" indent="0" algn="r" defTabSz="755650">
            <a:lnSpc>
              <a:spcPct val="90000"/>
            </a:lnSpc>
            <a:spcBef>
              <a:spcPct val="0"/>
            </a:spcBef>
            <a:spcAft>
              <a:spcPct val="35000"/>
            </a:spcAft>
            <a:buNone/>
          </a:pPr>
          <a:r>
            <a:rPr lang="en-US" sz="1700" b="1" kern="1200">
              <a:solidFill>
                <a:schemeClr val="bg2"/>
              </a:solidFill>
            </a:rPr>
            <a:t>Ensure Predictable Navigation</a:t>
          </a:r>
          <a:endParaRPr lang="en-US" sz="1700" kern="1200">
            <a:solidFill>
              <a:schemeClr val="bg2"/>
            </a:solidFill>
          </a:endParaRPr>
        </a:p>
      </dsp:txBody>
      <dsp:txXfrm>
        <a:off x="44656" y="2581318"/>
        <a:ext cx="1747712" cy="759342"/>
      </dsp:txXfrm>
    </dsp:sp>
    <dsp:sp modelId="{86F76FFA-F600-43A6-9897-598EB5753CE3}">
      <dsp:nvSpPr>
        <dsp:cNvPr id="0" name=""/>
        <dsp:cNvSpPr/>
      </dsp:nvSpPr>
      <dsp:spPr>
        <a:xfrm>
          <a:off x="1833447" y="2474497"/>
          <a:ext cx="365974" cy="972984"/>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AD896B-1A1D-4E7D-BBAE-702C5448D68C}">
      <dsp:nvSpPr>
        <dsp:cNvPr id="0" name=""/>
        <dsp:cNvSpPr/>
      </dsp:nvSpPr>
      <dsp:spPr>
        <a:xfrm>
          <a:off x="2345811" y="2474497"/>
          <a:ext cx="4977247" cy="972984"/>
        </a:xfrm>
        <a:prstGeom prst="round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US" sz="1700" kern="1200"/>
            <a:t>Keep navigation consistent</a:t>
          </a:r>
        </a:p>
        <a:p>
          <a:pPr marL="171450" lvl="1" indent="-171450" algn="l" defTabSz="755650">
            <a:lnSpc>
              <a:spcPct val="90000"/>
            </a:lnSpc>
            <a:spcBef>
              <a:spcPct val="0"/>
            </a:spcBef>
            <a:spcAft>
              <a:spcPct val="15000"/>
            </a:spcAft>
            <a:buChar char="•"/>
          </a:pPr>
          <a:r>
            <a:rPr lang="en-US" sz="1700" kern="1200"/>
            <a:t>Use descriptive link text</a:t>
          </a:r>
        </a:p>
        <a:p>
          <a:pPr marL="171450" lvl="1" indent="-171450" algn="l" defTabSz="755650">
            <a:lnSpc>
              <a:spcPct val="90000"/>
            </a:lnSpc>
            <a:spcBef>
              <a:spcPct val="0"/>
            </a:spcBef>
            <a:spcAft>
              <a:spcPct val="15000"/>
            </a:spcAft>
            <a:buChar char="•"/>
          </a:pPr>
          <a:r>
            <a:rPr lang="en-US" sz="1700" kern="1200"/>
            <a:t>Ensure logical reading and tab order</a:t>
          </a:r>
        </a:p>
      </dsp:txBody>
      <dsp:txXfrm>
        <a:off x="2393308" y="2521994"/>
        <a:ext cx="4882253" cy="877990"/>
      </dsp:txXfrm>
    </dsp:sp>
    <dsp:sp modelId="{54F2EBF1-7FF8-4F7E-9459-79649D647757}">
      <dsp:nvSpPr>
        <dsp:cNvPr id="0" name=""/>
        <dsp:cNvSpPr/>
      </dsp:nvSpPr>
      <dsp:spPr>
        <a:xfrm>
          <a:off x="3577" y="3554701"/>
          <a:ext cx="1829870" cy="589050"/>
        </a:xfrm>
        <a:prstGeom prst="roundRect">
          <a:avLst/>
        </a:prstGeom>
        <a:solidFill>
          <a:schemeClr val="tx2"/>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0904" tIns="43180" rIns="120904" bIns="43180" numCol="1" spcCol="1270" anchor="ctr" anchorCtr="0">
          <a:noAutofit/>
        </a:bodyPr>
        <a:lstStyle/>
        <a:p>
          <a:pPr marL="0" lvl="0" indent="0" algn="r" defTabSz="755650">
            <a:lnSpc>
              <a:spcPct val="90000"/>
            </a:lnSpc>
            <a:spcBef>
              <a:spcPct val="0"/>
            </a:spcBef>
            <a:spcAft>
              <a:spcPct val="35000"/>
            </a:spcAft>
            <a:buNone/>
          </a:pPr>
          <a:r>
            <a:rPr lang="en-US" sz="1700" b="1" kern="1200">
              <a:solidFill>
                <a:schemeClr val="bg2"/>
              </a:solidFill>
            </a:rPr>
            <a:t>Support Resize and Reflow</a:t>
          </a:r>
          <a:endParaRPr lang="en-US" sz="1700" kern="1200">
            <a:solidFill>
              <a:schemeClr val="bg2"/>
            </a:solidFill>
          </a:endParaRPr>
        </a:p>
      </dsp:txBody>
      <dsp:txXfrm>
        <a:off x="32332" y="3583456"/>
        <a:ext cx="1772360" cy="531540"/>
      </dsp:txXfrm>
    </dsp:sp>
    <dsp:sp modelId="{D5672B23-C883-462E-BF29-1FFED8F0435F}">
      <dsp:nvSpPr>
        <dsp:cNvPr id="0" name=""/>
        <dsp:cNvSpPr/>
      </dsp:nvSpPr>
      <dsp:spPr>
        <a:xfrm>
          <a:off x="1833447" y="3508681"/>
          <a:ext cx="365974" cy="681089"/>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90317B-C9D5-4968-B521-B768BD35B891}">
      <dsp:nvSpPr>
        <dsp:cNvPr id="0" name=""/>
        <dsp:cNvSpPr/>
      </dsp:nvSpPr>
      <dsp:spPr>
        <a:xfrm>
          <a:off x="2345811" y="3508681"/>
          <a:ext cx="4977247" cy="681089"/>
        </a:xfrm>
        <a:prstGeom prst="round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US" sz="1700" kern="1200"/>
            <a:t>Ensure content reflows when zoomed</a:t>
          </a:r>
        </a:p>
        <a:p>
          <a:pPr marL="171450" lvl="1" indent="-171450" algn="l" defTabSz="755650">
            <a:lnSpc>
              <a:spcPct val="90000"/>
            </a:lnSpc>
            <a:spcBef>
              <a:spcPct val="0"/>
            </a:spcBef>
            <a:spcAft>
              <a:spcPct val="15000"/>
            </a:spcAft>
            <a:buChar char="•"/>
          </a:pPr>
          <a:r>
            <a:rPr lang="en-US" sz="1700" kern="1200"/>
            <a:t>Ensure content remains readable when zoomed</a:t>
          </a:r>
        </a:p>
      </dsp:txBody>
      <dsp:txXfrm>
        <a:off x="2379059" y="3541929"/>
        <a:ext cx="4910751" cy="614593"/>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46106-ACF9-4F79-8E28-145EB619B6EA}" type="datetimeFigureOut">
              <a:rPr lang="en-US" smtClean="0"/>
              <a:t>4/16/2026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EE239B-6CC9-4C3A-B857-12FA3ED1B2A4}" type="slidenum">
              <a:rPr lang="en-US" smtClean="0"/>
              <a:t>‹#›</a:t>
            </a:fld>
            <a:endParaRPr lang="en-US"/>
          </a:p>
        </p:txBody>
      </p:sp>
    </p:spTree>
    <p:extLst>
      <p:ext uri="{BB962C8B-B14F-4D97-AF65-F5344CB8AC3E}">
        <p14:creationId xmlns:p14="http://schemas.microsoft.com/office/powerpoint/2010/main" val="1989705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EE239B-6CC9-4C3A-B857-12FA3ED1B2A4}" type="slidenum">
              <a:rPr lang="en-US" smtClean="0"/>
              <a:t>6</a:t>
            </a:fld>
            <a:endParaRPr lang="en-US"/>
          </a:p>
        </p:txBody>
      </p:sp>
    </p:spTree>
    <p:extLst>
      <p:ext uri="{BB962C8B-B14F-4D97-AF65-F5344CB8AC3E}">
        <p14:creationId xmlns:p14="http://schemas.microsoft.com/office/powerpoint/2010/main" val="370122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EE239B-6CC9-4C3A-B857-12FA3ED1B2A4}" type="slidenum">
              <a:rPr lang="en-US" smtClean="0"/>
              <a:t>7</a:t>
            </a:fld>
            <a:endParaRPr lang="en-US"/>
          </a:p>
        </p:txBody>
      </p:sp>
    </p:spTree>
    <p:extLst>
      <p:ext uri="{BB962C8B-B14F-4D97-AF65-F5344CB8AC3E}">
        <p14:creationId xmlns:p14="http://schemas.microsoft.com/office/powerpoint/2010/main" val="3502886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EE239B-6CC9-4C3A-B857-12FA3ED1B2A4}" type="slidenum">
              <a:rPr lang="en-US" smtClean="0"/>
              <a:t>10</a:t>
            </a:fld>
            <a:endParaRPr lang="en-US"/>
          </a:p>
        </p:txBody>
      </p:sp>
    </p:spTree>
    <p:extLst>
      <p:ext uri="{BB962C8B-B14F-4D97-AF65-F5344CB8AC3E}">
        <p14:creationId xmlns:p14="http://schemas.microsoft.com/office/powerpoint/2010/main" val="326891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EE239B-6CC9-4C3A-B857-12FA3ED1B2A4}" type="slidenum">
              <a:rPr lang="en-US" smtClean="0"/>
              <a:t>11</a:t>
            </a:fld>
            <a:endParaRPr lang="en-US"/>
          </a:p>
        </p:txBody>
      </p:sp>
    </p:spTree>
    <p:extLst>
      <p:ext uri="{BB962C8B-B14F-4D97-AF65-F5344CB8AC3E}">
        <p14:creationId xmlns:p14="http://schemas.microsoft.com/office/powerpoint/2010/main" val="986946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0A1A9-9460-8F33-AA37-B4F3F9382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D29C48-BA96-61C9-1928-A8762FE763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7A868F-8670-6604-87DC-5F546CBC58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2A29E45-24EE-5680-F267-FE05849141A3}"/>
              </a:ext>
            </a:extLst>
          </p:cNvPr>
          <p:cNvSpPr>
            <a:spLocks noGrp="1"/>
          </p:cNvSpPr>
          <p:nvPr>
            <p:ph type="sldNum" sz="quarter" idx="5"/>
          </p:nvPr>
        </p:nvSpPr>
        <p:spPr/>
        <p:txBody>
          <a:bodyPr/>
          <a:lstStyle/>
          <a:p>
            <a:fld id="{7FEE239B-6CC9-4C3A-B857-12FA3ED1B2A4}" type="slidenum">
              <a:rPr lang="en-US" smtClean="0"/>
              <a:t>14</a:t>
            </a:fld>
            <a:endParaRPr lang="en-US"/>
          </a:p>
        </p:txBody>
      </p:sp>
    </p:spTree>
    <p:extLst>
      <p:ext uri="{BB962C8B-B14F-4D97-AF65-F5344CB8AC3E}">
        <p14:creationId xmlns:p14="http://schemas.microsoft.com/office/powerpoint/2010/main" val="1294599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EE239B-6CC9-4C3A-B857-12FA3ED1B2A4}" type="slidenum">
              <a:rPr lang="en-US" smtClean="0"/>
              <a:t>17</a:t>
            </a:fld>
            <a:endParaRPr lang="en-US"/>
          </a:p>
        </p:txBody>
      </p:sp>
    </p:spTree>
    <p:extLst>
      <p:ext uri="{BB962C8B-B14F-4D97-AF65-F5344CB8AC3E}">
        <p14:creationId xmlns:p14="http://schemas.microsoft.com/office/powerpoint/2010/main" val="1625699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337673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6536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6"/>
            <a:ext cx="1487517"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6"/>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5970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745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339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415213" cy="1500187"/>
          </a:xfrm>
        </p:spPr>
        <p:txBody>
          <a:bodyPr/>
          <a:lstStyle>
            <a:lvl1pPr marL="0" indent="0">
              <a:buNone/>
              <a:defRPr sz="1800">
                <a:solidFill>
                  <a:schemeClr val="tx2">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62425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6"/>
            <a:ext cx="35623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43400" y="1825626"/>
            <a:ext cx="361188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7660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333059"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54330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5433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419600" y="1681163"/>
            <a:ext cx="354330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419600" y="2505075"/>
            <a:ext cx="35433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4895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93596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7525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2"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41598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695700" y="457200"/>
            <a:ext cx="4229100" cy="5411788"/>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2"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34296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326637"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6"/>
            <a:ext cx="732663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91234172-B57C-A876-C999-D9D749D0F762}"/>
              </a:ext>
              <a:ext uri="{C183D7F6-B498-43B3-948B-1728B52AA6E4}">
                <adec:decorative xmlns:adec="http://schemas.microsoft.com/office/drawing/2017/decorative" val="1"/>
              </a:ext>
            </a:extLst>
          </p:cNvPr>
          <p:cNvPicPr>
            <a:picLocks noChangeAspect="1"/>
          </p:cNvPicPr>
          <p:nvPr/>
        </p:nvPicPr>
        <p:blipFill rotWithShape="1">
          <a:blip r:embed="rId13">
            <a:extLst>
              <a:ext uri="{28A0092B-C50C-407E-A947-70E740481C1C}">
                <a14:useLocalDpi xmlns:a14="http://schemas.microsoft.com/office/drawing/2010/main" val="0"/>
              </a:ext>
            </a:extLst>
          </a:blip>
          <a:srcRect l="42482" r="20329" b="13949"/>
          <a:stretch>
            <a:fillRect/>
          </a:stretch>
        </p:blipFill>
        <p:spPr>
          <a:xfrm>
            <a:off x="8151963" y="-8627"/>
            <a:ext cx="1173192" cy="6866627"/>
          </a:xfrm>
          <a:prstGeom prst="rect">
            <a:avLst/>
          </a:prstGeom>
        </p:spPr>
      </p:pic>
      <p:sp>
        <p:nvSpPr>
          <p:cNvPr id="4" name="TextBox 3">
            <a:extLst>
              <a:ext uri="{FF2B5EF4-FFF2-40B4-BE49-F238E27FC236}">
                <a16:creationId xmlns:a16="http://schemas.microsoft.com/office/drawing/2014/main" id="{612F96C0-3956-8908-6347-B73BDB230137}"/>
              </a:ext>
            </a:extLst>
          </p:cNvPr>
          <p:cNvSpPr txBox="1"/>
          <p:nvPr/>
        </p:nvSpPr>
        <p:spPr>
          <a:xfrm>
            <a:off x="4800600" y="6425100"/>
            <a:ext cx="3154687" cy="230832"/>
          </a:xfrm>
          <a:prstGeom prst="rect">
            <a:avLst/>
          </a:prstGeom>
          <a:noFill/>
        </p:spPr>
        <p:txBody>
          <a:bodyPr wrap="square" rtlCol="0">
            <a:spAutoFit/>
          </a:bodyPr>
          <a:lstStyle/>
          <a:p>
            <a:pPr algn="r"/>
            <a:r>
              <a:rPr lang="en-US" sz="900" b="0">
                <a:solidFill>
                  <a:schemeClr val="tx2"/>
                </a:solidFill>
              </a:rPr>
              <a:t>Dr. Andrea L. Beaudin | Slide </a:t>
            </a:r>
            <a:fld id="{2C116FE6-4C31-4B36-87E2-F152915FFA67}" type="slidenum">
              <a:rPr lang="en-US" sz="900" b="0" smtClean="0">
                <a:solidFill>
                  <a:schemeClr val="tx2"/>
                </a:solidFill>
              </a:rPr>
              <a:t>‹#›</a:t>
            </a:fld>
            <a:endParaRPr lang="en-US" sz="900" b="0">
              <a:solidFill>
                <a:schemeClr val="tx2"/>
              </a:solidFill>
            </a:endParaRPr>
          </a:p>
        </p:txBody>
      </p:sp>
    </p:spTree>
    <p:extLst>
      <p:ext uri="{BB962C8B-B14F-4D97-AF65-F5344CB8AC3E}">
        <p14:creationId xmlns:p14="http://schemas.microsoft.com/office/powerpoint/2010/main" val="2112815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txStyles>
    <p:titleStyle>
      <a:lvl1pPr algn="l" defTabSz="685800" rtl="0" eaLnBrk="1" latinLnBrk="0" hangingPunct="1">
        <a:lnSpc>
          <a:spcPct val="90000"/>
        </a:lnSpc>
        <a:spcBef>
          <a:spcPct val="0"/>
        </a:spcBef>
        <a:buNone/>
        <a:defRPr sz="3300" b="1" kern="1200">
          <a:solidFill>
            <a:schemeClr val="tx2">
              <a:lumMod val="75000"/>
            </a:schemeClr>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mp3"/><Relationship Id="rId1" Type="http://schemas.microsoft.com/office/2007/relationships/media" Target="../media/media1.mp3"/><Relationship Id="rId6" Type="http://schemas.microsoft.com/office/2017/04/relationships/track" Target="../media/track1.vtt"/><Relationship Id="rId5" Type="http://schemas.openxmlformats.org/officeDocument/2006/relationships/hyperlink" Target="https://texastechuniversity-my.sharepoint.com/:u:/g/personal/andrea_beaudin_ttu_edu/IQDkaf7ttzpARa0EyWeOiqaoASbDTMkcFAkqQB5HEeRb5Sc?e=iapgg5" TargetMode="External"/><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cribehow.com/embed-preview/How_to_Check_and_Improve_Accessibility_in_Canva_Presentations__ioyE3QWqRrGr-o7PGFxKgw?as=slides&amp;size=flexible" TargetMode="External"/><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hyperlink" Target="https://scribehow.com/viewer/How_to_Check_and_Improve_Accessibility_in_Canva_Presentations__ioyE3QWqRrGr-o7PGFxKgw"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pressbooks.library.torontomu.ca/dabp/chapter/types-of-disabilities-and-associated-barrier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BAC5C627-D554-931E-DDE8-E1756BC3D87F}"/>
              </a:ext>
              <a:ext uri="{C183D7F6-B498-43B3-948B-1728B52AA6E4}">
                <adec:decorative xmlns:adec="http://schemas.microsoft.com/office/drawing/2017/decorative" val="1"/>
              </a:ext>
            </a:extLst>
          </p:cNvPr>
          <p:cNvSpPr/>
          <p:nvPr/>
        </p:nvSpPr>
        <p:spPr>
          <a:xfrm>
            <a:off x="-576072" y="5157851"/>
            <a:ext cx="2399316" cy="2399316"/>
          </a:xfrm>
          <a:prstGeom prst="ellipse">
            <a:avLst/>
          </a:prstGeom>
          <a:solidFill>
            <a:srgbClr val="4A234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p:txBody>
          <a:bodyPr anchor="b">
            <a:normAutofit/>
          </a:bodyPr>
          <a:lstStyle/>
          <a:p>
            <a:pPr algn="l"/>
            <a:r>
              <a:rPr sz="5400"/>
              <a:t>Designing Accessible Graphics &amp; Slides in Canva</a:t>
            </a:r>
          </a:p>
        </p:txBody>
      </p:sp>
      <p:sp>
        <p:nvSpPr>
          <p:cNvPr id="3" name="Subtitle 2"/>
          <p:cNvSpPr>
            <a:spLocks noGrp="1"/>
          </p:cNvSpPr>
          <p:nvPr>
            <p:ph type="subTitle" idx="1"/>
          </p:nvPr>
        </p:nvSpPr>
        <p:spPr/>
        <p:txBody>
          <a:bodyPr>
            <a:normAutofit/>
          </a:bodyPr>
          <a:lstStyle/>
          <a:p>
            <a:pPr algn="l"/>
            <a:r>
              <a:rPr lang="en-US" dirty="0">
                <a:solidFill>
                  <a:schemeClr val="tx2">
                    <a:lumMod val="50000"/>
                  </a:schemeClr>
                </a:solidFill>
              </a:rPr>
              <a:t>Dr. Andrea L. Beaudin, Lecturer</a:t>
            </a:r>
            <a:br>
              <a:rPr lang="en-US" dirty="0">
                <a:solidFill>
                  <a:schemeClr val="tx2">
                    <a:lumMod val="50000"/>
                  </a:schemeClr>
                </a:solidFill>
              </a:rPr>
            </a:br>
            <a:r>
              <a:rPr lang="en-US" dirty="0">
                <a:solidFill>
                  <a:schemeClr val="tx2">
                    <a:lumMod val="50000"/>
                  </a:schemeClr>
                </a:solidFill>
              </a:rPr>
              <a:t>Department of Professional Communication</a:t>
            </a:r>
            <a:endParaRPr dirty="0">
              <a:solidFill>
                <a:schemeClr val="tx2">
                  <a:lumMod val="50000"/>
                </a:schemeClr>
              </a:solidFill>
            </a:endParaRPr>
          </a:p>
        </p:txBody>
      </p:sp>
      <p:pic>
        <p:nvPicPr>
          <p:cNvPr id="5" name="Picture 4">
            <a:extLst>
              <a:ext uri="{FF2B5EF4-FFF2-40B4-BE49-F238E27FC236}">
                <a16:creationId xmlns:a16="http://schemas.microsoft.com/office/drawing/2014/main" id="{FADC8E0D-E7C1-291A-AA81-796436E9A193}"/>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64008" y="5608652"/>
            <a:ext cx="1249348" cy="124934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CAAE0E3D-1674-7F22-3F07-673C02348231}"/>
              </a:ext>
              <a:ext uri="{C183D7F6-B498-43B3-948B-1728B52AA6E4}">
                <adec:decorative xmlns:adec="http://schemas.microsoft.com/office/drawing/2017/decorative" val="1"/>
              </a:ext>
            </a:extLst>
          </p:cNvPr>
          <p:cNvSpPr/>
          <p:nvPr/>
        </p:nvSpPr>
        <p:spPr>
          <a:xfrm>
            <a:off x="1020731" y="2602262"/>
            <a:ext cx="2779776" cy="279806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6987238-8BB7-4478-1C7A-F6F6CF62155A}"/>
              </a:ext>
            </a:extLst>
          </p:cNvPr>
          <p:cNvSpPr>
            <a:spLocks noGrp="1"/>
          </p:cNvSpPr>
          <p:nvPr>
            <p:ph type="title"/>
          </p:nvPr>
        </p:nvSpPr>
        <p:spPr/>
        <p:txBody>
          <a:bodyPr/>
          <a:lstStyle/>
          <a:p>
            <a:r>
              <a:rPr lang="en-US" dirty="0"/>
              <a:t>Screen Reader Experience: Presentation</a:t>
            </a:r>
          </a:p>
        </p:txBody>
      </p:sp>
      <p:sp>
        <p:nvSpPr>
          <p:cNvPr id="10" name="Content Placeholder 9">
            <a:extLst>
              <a:ext uri="{FF2B5EF4-FFF2-40B4-BE49-F238E27FC236}">
                <a16:creationId xmlns:a16="http://schemas.microsoft.com/office/drawing/2014/main" id="{6FE99C5A-005F-DAE8-8B5D-EABB283C4B8B}"/>
              </a:ext>
            </a:extLst>
          </p:cNvPr>
          <p:cNvSpPr>
            <a:spLocks noGrp="1"/>
          </p:cNvSpPr>
          <p:nvPr>
            <p:ph sz="half" idx="2"/>
          </p:nvPr>
        </p:nvSpPr>
        <p:spPr/>
        <p:txBody>
          <a:bodyPr/>
          <a:lstStyle/>
          <a:p>
            <a:r>
              <a:rPr lang="en-US"/>
              <a:t>What issues did you notice </a:t>
            </a:r>
            <a:r>
              <a:rPr lang="en-US">
                <a:hlinkClick r:id="rId5"/>
              </a:rPr>
              <a:t>listening</a:t>
            </a:r>
            <a:r>
              <a:rPr lang="en-US"/>
              <a:t> to the slide?</a:t>
            </a:r>
          </a:p>
        </p:txBody>
      </p:sp>
      <p:pic>
        <p:nvPicPr>
          <p:cNvPr id="4" name="Canva Presentation Readaloud">
            <a:hlinkClick r:id="" action="ppaction://media"/>
            <a:extLst>
              <a:ext uri="{FF2B5EF4-FFF2-40B4-BE49-F238E27FC236}">
                <a16:creationId xmlns:a16="http://schemas.microsoft.com/office/drawing/2014/main" id="{10619F5D-1E5B-F3D6-F1B4-5A05F93C2D10}"/>
              </a:ext>
              <a:ext uri="{C183D7F6-B498-43B3-948B-1728B52AA6E4}">
                <adec:decorative xmlns:adec="http://schemas.microsoft.com/office/drawing/2017/decorative" val="1"/>
              </a:ext>
            </a:extLst>
          </p:cNvPr>
          <p:cNvPicPr>
            <a:picLocks noGrp="1" noChangeAspect="1"/>
          </p:cNvPicPr>
          <p:nvPr>
            <p:ph sz="half" idx="1"/>
            <a:audioFile r:link="rId2"/>
            <p:extLst>
              <p:ext uri="{DAA4B4D4-6D71-4841-9C94-3DE7FCFB9230}">
                <p14:media xmlns:p14="http://schemas.microsoft.com/office/powerpoint/2010/main" r:embed="rId1">
                  <p14:extLst>
                    <p:ext uri="{3AFAAA56-56D3-431D-BCD4-E75A35582382}">
                      <p173:tracksInfo xmlns:p173="http://schemas.microsoft.com/office/powerpoint/2017/3/main" displayLoc="slide">
                        <p173:trackLst>
                          <p173:track id="{5A901BEE-CE36-4954-B56C-FDCA820A97D1}" label="latest" lang="" r:embed="rId6"/>
                        </p173:trackLst>
                      </p173:tracksInfo>
                    </p:ext>
                  </p14:extLst>
                </p14:media>
              </p:ext>
            </p:extLst>
          </p:nvPr>
        </p:nvPicPr>
        <p:blipFill>
          <a:blip r:embed="rId7"/>
          <a:stretch>
            <a:fillRect/>
          </a:stretch>
        </p:blipFill>
        <p:spPr>
          <a:xfrm>
            <a:off x="2166938" y="3757613"/>
            <a:ext cx="487362" cy="487362"/>
          </a:xfrm>
        </p:spPr>
      </p:pic>
    </p:spTree>
    <p:extLst>
      <p:ext uri="{BB962C8B-B14F-4D97-AF65-F5344CB8AC3E}">
        <p14:creationId xmlns:p14="http://schemas.microsoft.com/office/powerpoint/2010/main" val="192814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0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dur="indefinite" nodeType="mainSeq">
                <p:childTnLst>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50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5056"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E6691-CEEF-97BD-AC27-F8B0A2356FF0}"/>
              </a:ext>
            </a:extLst>
          </p:cNvPr>
          <p:cNvSpPr>
            <a:spLocks noGrp="1"/>
          </p:cNvSpPr>
          <p:nvPr>
            <p:ph type="title"/>
          </p:nvPr>
        </p:nvSpPr>
        <p:spPr>
          <a:xfrm>
            <a:off x="628650" y="365126"/>
            <a:ext cx="7326637" cy="1325563"/>
          </a:xfrm>
        </p:spPr>
        <p:txBody>
          <a:bodyPr anchor="ctr">
            <a:normAutofit/>
          </a:bodyPr>
          <a:lstStyle/>
          <a:p>
            <a:r>
              <a:rPr lang="en-US"/>
              <a:t>Canva Presentation Issues</a:t>
            </a:r>
            <a:br>
              <a:rPr lang="en-US"/>
            </a:br>
            <a:r>
              <a:rPr lang="en-US" sz="2400"/>
              <a:t>(Online and PDF)</a:t>
            </a:r>
            <a:endParaRPr lang="en-US"/>
          </a:p>
        </p:txBody>
      </p:sp>
      <p:pic>
        <p:nvPicPr>
          <p:cNvPr id="7" name="Picture Placeholder 6" descr="Canva slide based on template; several accessibility issues, including low contrast and small text">
            <a:extLst>
              <a:ext uri="{FF2B5EF4-FFF2-40B4-BE49-F238E27FC236}">
                <a16:creationId xmlns:a16="http://schemas.microsoft.com/office/drawing/2014/main" id="{F9E890E2-3811-B5FE-47BD-0454B5DC099A}"/>
              </a:ext>
            </a:extLst>
          </p:cNvPr>
          <p:cNvPicPr>
            <a:picLocks noGrp="1" noChangeAspect="1"/>
          </p:cNvPicPr>
          <p:nvPr>
            <p:ph sz="half" idx="1"/>
          </p:nvPr>
        </p:nvPicPr>
        <p:blipFill>
          <a:blip r:embed="rId3"/>
          <a:stretch>
            <a:fillRect/>
          </a:stretch>
        </p:blipFill>
        <p:spPr>
          <a:xfrm>
            <a:off x="729234" y="1458622"/>
            <a:ext cx="6659118" cy="3745752"/>
          </a:xfrm>
          <a:prstGeom prst="rect">
            <a:avLst/>
          </a:prstGeom>
          <a:noFill/>
        </p:spPr>
      </p:pic>
      <p:sp>
        <p:nvSpPr>
          <p:cNvPr id="5" name="Text Placeholder 4">
            <a:extLst>
              <a:ext uri="{FF2B5EF4-FFF2-40B4-BE49-F238E27FC236}">
                <a16:creationId xmlns:a16="http://schemas.microsoft.com/office/drawing/2014/main" id="{9D8A0CCB-A149-94F9-CAF7-DCB757CF1C43}"/>
              </a:ext>
            </a:extLst>
          </p:cNvPr>
          <p:cNvSpPr>
            <a:spLocks noGrp="1"/>
          </p:cNvSpPr>
          <p:nvPr>
            <p:ph sz="half" idx="2"/>
          </p:nvPr>
        </p:nvSpPr>
        <p:spPr>
          <a:xfrm>
            <a:off x="628650" y="5399378"/>
            <a:ext cx="6759702" cy="681382"/>
          </a:xfrm>
        </p:spPr>
        <p:txBody>
          <a:bodyPr numCol="2">
            <a:normAutofit fontScale="85000" lnSpcReduction="10000"/>
          </a:bodyPr>
          <a:lstStyle/>
          <a:p>
            <a:r>
              <a:rPr lang="en-US"/>
              <a:t>Contrast</a:t>
            </a:r>
          </a:p>
          <a:p>
            <a:r>
              <a:rPr lang="en-US"/>
              <a:t>Text sizing</a:t>
            </a:r>
          </a:p>
          <a:p>
            <a:r>
              <a:rPr lang="en-US"/>
              <a:t>Reading order</a:t>
            </a:r>
          </a:p>
          <a:p>
            <a:r>
              <a:rPr lang="en-US"/>
              <a:t>Missing or unnecessary alt text</a:t>
            </a:r>
          </a:p>
        </p:txBody>
      </p:sp>
    </p:spTree>
    <p:extLst>
      <p:ext uri="{BB962C8B-B14F-4D97-AF65-F5344CB8AC3E}">
        <p14:creationId xmlns:p14="http://schemas.microsoft.com/office/powerpoint/2010/main" val="3699599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3B287-B4D7-5122-A3B5-9022C7E4752D}"/>
              </a:ext>
            </a:extLst>
          </p:cNvPr>
          <p:cNvSpPr>
            <a:spLocks noGrp="1"/>
          </p:cNvSpPr>
          <p:nvPr>
            <p:ph type="title"/>
          </p:nvPr>
        </p:nvSpPr>
        <p:spPr/>
        <p:txBody>
          <a:bodyPr/>
          <a:lstStyle/>
          <a:p>
            <a:r>
              <a:rPr lang="en-US"/>
              <a:t>Missing or Poor Alt Text</a:t>
            </a:r>
          </a:p>
        </p:txBody>
      </p:sp>
      <p:sp>
        <p:nvSpPr>
          <p:cNvPr id="13" name="Text Placeholder 12">
            <a:extLst>
              <a:ext uri="{FF2B5EF4-FFF2-40B4-BE49-F238E27FC236}">
                <a16:creationId xmlns:a16="http://schemas.microsoft.com/office/drawing/2014/main" id="{26EAA1C2-B9D6-F05A-7960-E33F112E91CC}"/>
              </a:ext>
            </a:extLst>
          </p:cNvPr>
          <p:cNvSpPr>
            <a:spLocks noGrp="1"/>
          </p:cNvSpPr>
          <p:nvPr>
            <p:ph type="body" idx="1"/>
          </p:nvPr>
        </p:nvSpPr>
        <p:spPr/>
        <p:txBody>
          <a:bodyPr/>
          <a:lstStyle/>
          <a:p>
            <a:r>
              <a:rPr lang="en-US"/>
              <a:t>No Alt Text</a:t>
            </a:r>
          </a:p>
        </p:txBody>
      </p:sp>
      <p:sp>
        <p:nvSpPr>
          <p:cNvPr id="14" name="Text Placeholder 13">
            <a:extLst>
              <a:ext uri="{FF2B5EF4-FFF2-40B4-BE49-F238E27FC236}">
                <a16:creationId xmlns:a16="http://schemas.microsoft.com/office/drawing/2014/main" id="{1FEC37CD-6ABE-6313-EAFE-D00518A30F0C}"/>
              </a:ext>
            </a:extLst>
          </p:cNvPr>
          <p:cNvSpPr>
            <a:spLocks noGrp="1"/>
          </p:cNvSpPr>
          <p:nvPr>
            <p:ph type="body" sz="quarter" idx="3"/>
          </p:nvPr>
        </p:nvSpPr>
        <p:spPr/>
        <p:txBody>
          <a:bodyPr/>
          <a:lstStyle/>
          <a:p>
            <a:r>
              <a:rPr lang="en-US"/>
              <a:t>Poor Alt Text</a:t>
            </a:r>
          </a:p>
        </p:txBody>
      </p:sp>
      <p:pic>
        <p:nvPicPr>
          <p:cNvPr id="20" name="Content Placeholder 19" descr="Web page with broken image icon without alt text. It's impossible to determine the meaning or importance of the image.">
            <a:extLst>
              <a:ext uri="{FF2B5EF4-FFF2-40B4-BE49-F238E27FC236}">
                <a16:creationId xmlns:a16="http://schemas.microsoft.com/office/drawing/2014/main" id="{FE19D48D-5A8C-B9FF-48BD-1F610248FEB8}"/>
              </a:ext>
            </a:extLst>
          </p:cNvPr>
          <p:cNvPicPr>
            <a:picLocks noGrp="1" noChangeAspect="1"/>
          </p:cNvPicPr>
          <p:nvPr>
            <p:ph sz="half" idx="2"/>
          </p:nvPr>
        </p:nvPicPr>
        <p:blipFill>
          <a:blip r:embed="rId2"/>
          <a:srcRect b="61772"/>
          <a:stretch>
            <a:fillRect/>
          </a:stretch>
        </p:blipFill>
        <p:spPr>
          <a:xfrm>
            <a:off x="843604" y="2505075"/>
            <a:ext cx="3116568" cy="1408557"/>
          </a:xfrm>
          <a:prstGeom prst="rect">
            <a:avLst/>
          </a:prstGeom>
        </p:spPr>
      </p:pic>
      <p:pic>
        <p:nvPicPr>
          <p:cNvPr id="23" name="Content Placeholder 22" descr="Web page showing broken image icon with alt text &quot;DMPC Promo graphic.&quot; While the alt text generally describes the graphic, the descriptor doesn't improve comprehension.">
            <a:extLst>
              <a:ext uri="{FF2B5EF4-FFF2-40B4-BE49-F238E27FC236}">
                <a16:creationId xmlns:a16="http://schemas.microsoft.com/office/drawing/2014/main" id="{B3596015-8375-54B9-B45B-4FDBFB861AC9}"/>
              </a:ext>
            </a:extLst>
          </p:cNvPr>
          <p:cNvPicPr>
            <a:picLocks noGrp="1" noChangeAspect="1"/>
          </p:cNvPicPr>
          <p:nvPr>
            <p:ph sz="quarter" idx="4"/>
          </p:nvPr>
        </p:nvPicPr>
        <p:blipFill>
          <a:blip r:embed="rId3"/>
          <a:srcRect b="61772"/>
          <a:stretch>
            <a:fillRect/>
          </a:stretch>
        </p:blipFill>
        <p:spPr>
          <a:xfrm>
            <a:off x="4640904" y="2505075"/>
            <a:ext cx="3100691" cy="1408557"/>
          </a:xfrm>
          <a:prstGeom prst="rect">
            <a:avLst/>
          </a:prstGeom>
        </p:spPr>
      </p:pic>
    </p:spTree>
    <p:extLst>
      <p:ext uri="{BB962C8B-B14F-4D97-AF65-F5344CB8AC3E}">
        <p14:creationId xmlns:p14="http://schemas.microsoft.com/office/powerpoint/2010/main" val="1323235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D5EE2-2F7D-83DD-39DE-44C24B03BE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A3ABAE-EE55-7C51-D042-AF671311163A}"/>
              </a:ext>
            </a:extLst>
          </p:cNvPr>
          <p:cNvSpPr>
            <a:spLocks noGrp="1"/>
          </p:cNvSpPr>
          <p:nvPr>
            <p:ph type="title"/>
          </p:nvPr>
        </p:nvSpPr>
        <p:spPr/>
        <p:txBody>
          <a:bodyPr/>
          <a:lstStyle/>
          <a:p>
            <a:r>
              <a:rPr lang="en-US"/>
              <a:t>Comprehensive or Relevant Alt Text</a:t>
            </a:r>
          </a:p>
        </p:txBody>
      </p:sp>
      <p:sp>
        <p:nvSpPr>
          <p:cNvPr id="13" name="Text Placeholder 12">
            <a:extLst>
              <a:ext uri="{FF2B5EF4-FFF2-40B4-BE49-F238E27FC236}">
                <a16:creationId xmlns:a16="http://schemas.microsoft.com/office/drawing/2014/main" id="{BA72A5E2-B214-D5E2-6977-864CF266BBC0}"/>
              </a:ext>
            </a:extLst>
          </p:cNvPr>
          <p:cNvSpPr>
            <a:spLocks noGrp="1"/>
          </p:cNvSpPr>
          <p:nvPr>
            <p:ph type="body" idx="1"/>
          </p:nvPr>
        </p:nvSpPr>
        <p:spPr/>
        <p:txBody>
          <a:bodyPr/>
          <a:lstStyle/>
          <a:p>
            <a:r>
              <a:rPr lang="en-US"/>
              <a:t>Comprehensive Alt Text</a:t>
            </a:r>
          </a:p>
        </p:txBody>
      </p:sp>
      <p:sp>
        <p:nvSpPr>
          <p:cNvPr id="14" name="Text Placeholder 13">
            <a:extLst>
              <a:ext uri="{FF2B5EF4-FFF2-40B4-BE49-F238E27FC236}">
                <a16:creationId xmlns:a16="http://schemas.microsoft.com/office/drawing/2014/main" id="{E50CDA6E-21BC-4692-A6D0-FF138D98114B}"/>
              </a:ext>
            </a:extLst>
          </p:cNvPr>
          <p:cNvSpPr>
            <a:spLocks noGrp="1"/>
          </p:cNvSpPr>
          <p:nvPr>
            <p:ph type="body" sz="quarter" idx="3"/>
          </p:nvPr>
        </p:nvSpPr>
        <p:spPr/>
        <p:txBody>
          <a:bodyPr/>
          <a:lstStyle/>
          <a:p>
            <a:r>
              <a:rPr lang="en-US"/>
              <a:t>Relevant Alt Text</a:t>
            </a:r>
          </a:p>
        </p:txBody>
      </p:sp>
      <p:pic>
        <p:nvPicPr>
          <p:cNvPr id="5" name="Content Placeholder 4" descr="Web page with broken image icon and alt text reading: A promotional graphic for the Digital Media &amp; Professional Communication (DMPC) program features a green banner at the top with large white text reading “Digital Media &amp; Professional Communication.” On the left side of the graphic, set against a purple background, is a circular design with interconnected multicolored nodes surrounding a central circle that reads “YOUR DEGREE. YOUR WAY.” in bold yellow text.&#10;On the right side, black text explains that DMPC is the newest degree in the College of Media and Communication and highlights that it offers broad, marketable skills for careers in media, communication, and related industries. At the bottom right is the Texas Tech University College of Media &amp; Communication logo above the text “Department of Professional Communication.”">
            <a:extLst>
              <a:ext uri="{FF2B5EF4-FFF2-40B4-BE49-F238E27FC236}">
                <a16:creationId xmlns:a16="http://schemas.microsoft.com/office/drawing/2014/main" id="{77919DB4-A274-04E7-D2A7-E0169D13C765}"/>
              </a:ext>
            </a:extLst>
          </p:cNvPr>
          <p:cNvPicPr>
            <a:picLocks noGrp="1" noChangeAspect="1"/>
          </p:cNvPicPr>
          <p:nvPr>
            <p:ph sz="half" idx="2"/>
          </p:nvPr>
        </p:nvPicPr>
        <p:blipFill>
          <a:blip r:embed="rId2"/>
          <a:srcRect l="12" r="-12"/>
          <a:stretch>
            <a:fillRect/>
          </a:stretch>
        </p:blipFill>
        <p:spPr>
          <a:xfrm>
            <a:off x="733267" y="2505075"/>
            <a:ext cx="3300665" cy="3684588"/>
          </a:xfrm>
          <a:prstGeom prst="rect">
            <a:avLst/>
          </a:prstGeom>
          <a:effectLst>
            <a:outerShdw blurRad="50800" dist="38100" dir="2700000" algn="tl" rotWithShape="0">
              <a:prstClr val="black">
                <a:alpha val="40000"/>
              </a:prstClr>
            </a:outerShdw>
          </a:effectLst>
        </p:spPr>
      </p:pic>
      <p:pic>
        <p:nvPicPr>
          <p:cNvPr id="11" name="Content Placeholder 10" descr="web page with broken image link icon. Alt text reads &quot;Digital Media &amp; Professional Communication (DMPC) is the newest degree in the College of Media and Communication offering broad, marketable skills for careers in media, communication, and related industries. Offered through the Department of Professional Communication, College of Media &amp; Communication, Texas Tech University.&quot;">
            <a:extLst>
              <a:ext uri="{FF2B5EF4-FFF2-40B4-BE49-F238E27FC236}">
                <a16:creationId xmlns:a16="http://schemas.microsoft.com/office/drawing/2014/main" id="{9B403D49-4BD9-228D-A0AA-1A1F7E45E0B1}"/>
              </a:ext>
            </a:extLst>
          </p:cNvPr>
          <p:cNvPicPr>
            <a:picLocks noGrp="1" noChangeAspect="1"/>
          </p:cNvPicPr>
          <p:nvPr>
            <p:ph sz="quarter" idx="4"/>
          </p:nvPr>
        </p:nvPicPr>
        <p:blipFill>
          <a:blip r:embed="rId3"/>
          <a:stretch>
            <a:fillRect/>
          </a:stretch>
        </p:blipFill>
        <p:spPr>
          <a:xfrm>
            <a:off x="4637051" y="2505075"/>
            <a:ext cx="3108397" cy="36845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11013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4B4E7-9B2D-5BF3-270C-FED26A2F43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76087FE-73C7-7C75-F8F1-DDDC24D98058}"/>
              </a:ext>
            </a:extLst>
          </p:cNvPr>
          <p:cNvSpPr>
            <a:spLocks noGrp="1"/>
          </p:cNvSpPr>
          <p:nvPr>
            <p:ph type="title"/>
          </p:nvPr>
        </p:nvSpPr>
        <p:spPr/>
        <p:txBody>
          <a:bodyPr/>
          <a:lstStyle/>
          <a:p>
            <a:r>
              <a:rPr lang="en-US"/>
              <a:t>Original Graphic (for Reference)</a:t>
            </a:r>
          </a:p>
        </p:txBody>
      </p:sp>
      <p:pic>
        <p:nvPicPr>
          <p:cNvPr id="11" name="Content Placeholder 10" descr="A promotional graphic for the Digital Media &amp; Professional Communication (DMPC) program features a green banner at the top with large white text reading “Digital Media &amp; Professional Communication.” On the left side of the graphic, set against a purple background, is a circular design with interconnected multicolored nodes surrounding a central circle that reads “YOUR DEGREE. YOUR WAY.” in bold yellow text.&#10;On the right side, black text explains that DMPC is the newest degree in the College of Media and Communication and highlights that it offers broad, marketable skills for careers in media, communication, and related industries. At the bottom right is the Texas Tech University College of Media &amp; Communication logo above the text “Department of Professional Communication.”">
            <a:extLst>
              <a:ext uri="{FF2B5EF4-FFF2-40B4-BE49-F238E27FC236}">
                <a16:creationId xmlns:a16="http://schemas.microsoft.com/office/drawing/2014/main" id="{C0C5D413-F206-D669-38B6-A7528B9790F9}"/>
              </a:ext>
            </a:extLst>
          </p:cNvPr>
          <p:cNvPicPr>
            <a:picLocks noGrp="1" noChangeAspect="1"/>
          </p:cNvPicPr>
          <p:nvPr>
            <p:ph sz="half" idx="1"/>
          </p:nvPr>
        </p:nvPicPr>
        <p:blipFill>
          <a:blip r:embed="rId3"/>
          <a:stretch>
            <a:fillRect/>
          </a:stretch>
        </p:blipFill>
        <p:spPr>
          <a:xfrm>
            <a:off x="628650" y="2220119"/>
            <a:ext cx="3562350" cy="3562350"/>
          </a:xfrm>
          <a:prstGeom prst="rect">
            <a:avLst/>
          </a:prstGeom>
        </p:spPr>
      </p:pic>
      <p:pic>
        <p:nvPicPr>
          <p:cNvPr id="20" name="Content Placeholder 19" descr="Web page with broken image icon without alt text. It's impossible to determine the meaning or importance of the image.">
            <a:extLst>
              <a:ext uri="{FF2B5EF4-FFF2-40B4-BE49-F238E27FC236}">
                <a16:creationId xmlns:a16="http://schemas.microsoft.com/office/drawing/2014/main" id="{B2434A75-18B0-240F-A487-09CED9D9CEDF}"/>
              </a:ext>
            </a:extLst>
          </p:cNvPr>
          <p:cNvPicPr>
            <a:picLocks noChangeAspect="1"/>
          </p:cNvPicPr>
          <p:nvPr/>
        </p:nvPicPr>
        <p:blipFill>
          <a:blip r:embed="rId4"/>
          <a:srcRect t="11005" b="69943"/>
          <a:stretch>
            <a:fillRect/>
          </a:stretch>
        </p:blipFill>
        <p:spPr>
          <a:xfrm>
            <a:off x="4462501" y="1522154"/>
            <a:ext cx="3116568" cy="702018"/>
          </a:xfrm>
          <a:prstGeom prst="rect">
            <a:avLst/>
          </a:prstGeom>
          <a:effectLst>
            <a:outerShdw blurRad="50800" dist="38100" dir="2700000" algn="tl" rotWithShape="0">
              <a:prstClr val="black">
                <a:alpha val="40000"/>
              </a:prstClr>
            </a:outerShdw>
          </a:effectLst>
        </p:spPr>
      </p:pic>
      <p:pic>
        <p:nvPicPr>
          <p:cNvPr id="17" name="Content Placeholder 22" descr="Web page showing broken image icon with alt text &quot;DMPC Promo graphic.&quot; While the alt text generally describes the graphic, the descriptor doesn't improve comprehension.">
            <a:extLst>
              <a:ext uri="{FF2B5EF4-FFF2-40B4-BE49-F238E27FC236}">
                <a16:creationId xmlns:a16="http://schemas.microsoft.com/office/drawing/2014/main" id="{B63EBB04-0E14-422C-C993-AFCE65378CCE}"/>
              </a:ext>
            </a:extLst>
          </p:cNvPr>
          <p:cNvPicPr>
            <a:picLocks noChangeAspect="1"/>
          </p:cNvPicPr>
          <p:nvPr/>
        </p:nvPicPr>
        <p:blipFill>
          <a:blip r:embed="rId5"/>
          <a:srcRect t="10908" b="61772"/>
          <a:stretch>
            <a:fillRect/>
          </a:stretch>
        </p:blipFill>
        <p:spPr>
          <a:xfrm>
            <a:off x="4462501" y="2347541"/>
            <a:ext cx="3100691" cy="1006652"/>
          </a:xfrm>
          <a:prstGeom prst="rect">
            <a:avLst/>
          </a:prstGeom>
          <a:effectLst>
            <a:outerShdw blurRad="50800" dist="38100" dir="2700000" algn="tl" rotWithShape="0">
              <a:prstClr val="black">
                <a:alpha val="40000"/>
              </a:prstClr>
            </a:outerShdw>
          </a:effectLst>
        </p:spPr>
      </p:pic>
      <p:pic>
        <p:nvPicPr>
          <p:cNvPr id="18" name="Content Placeholder 4" descr="Web page with broken image icon and alt text reading: A promotional graphic for the Digital Media &amp; Professional Communication (DMPC) program features a green banner at the top with large white text reading “Digital Media &amp; Professional Communication.” On the left side of the graphic, set against a purple background, is a circular design with interconnected multicolored nodes surrounding a central circle that reads “YOUR DEGREE. YOUR WAY.” in bold yellow text.&#10;On the right side, black text explains that DMPC is the newest degree in the College of Media and Communication and highlights that it offers broad, marketable skills for careers in media, communication, and related industries. At the bottom right is the Texas Tech University College of Media &amp; Communication logo above the text “Department of Professional Communication.”">
            <a:extLst>
              <a:ext uri="{FF2B5EF4-FFF2-40B4-BE49-F238E27FC236}">
                <a16:creationId xmlns:a16="http://schemas.microsoft.com/office/drawing/2014/main" id="{E4DD3FDF-F20F-23F2-46F5-9FE00F30E1E1}"/>
              </a:ext>
            </a:extLst>
          </p:cNvPr>
          <p:cNvPicPr>
            <a:picLocks noChangeAspect="1"/>
          </p:cNvPicPr>
          <p:nvPr/>
        </p:nvPicPr>
        <p:blipFill>
          <a:blip r:embed="rId6"/>
          <a:srcRect l="12" t="6673" r="-12" b="50718"/>
          <a:stretch>
            <a:fillRect/>
          </a:stretch>
        </p:blipFill>
        <p:spPr>
          <a:xfrm>
            <a:off x="4462501" y="3477562"/>
            <a:ext cx="3124274" cy="1486104"/>
          </a:xfrm>
          <a:prstGeom prst="rect">
            <a:avLst/>
          </a:prstGeom>
          <a:effectLst>
            <a:outerShdw blurRad="50800" dist="38100" dir="2700000" algn="tl" rotWithShape="0">
              <a:prstClr val="black">
                <a:alpha val="40000"/>
              </a:prstClr>
            </a:outerShdw>
          </a:effectLst>
        </p:spPr>
      </p:pic>
      <p:pic>
        <p:nvPicPr>
          <p:cNvPr id="19" name="Content Placeholder 10" descr="web page with broken image link icon. Alt text reads &quot;Digital Media &amp; Professional Communication (DMPC) is the newest degree in the College of Media and Communication offering broad, marketable skills for careers in media, communication, and related industries. Offered through the Department of Professional Communication, College of Media &amp; Communication, Texas Tech University.&quot;">
            <a:extLst>
              <a:ext uri="{FF2B5EF4-FFF2-40B4-BE49-F238E27FC236}">
                <a16:creationId xmlns:a16="http://schemas.microsoft.com/office/drawing/2014/main" id="{14B44AE7-E6FB-6628-67FE-9A834118B929}"/>
              </a:ext>
            </a:extLst>
          </p:cNvPr>
          <p:cNvPicPr>
            <a:picLocks noChangeAspect="1"/>
          </p:cNvPicPr>
          <p:nvPr/>
        </p:nvPicPr>
        <p:blipFill>
          <a:blip r:embed="rId7"/>
          <a:srcRect t="10973" b="61634"/>
          <a:stretch>
            <a:fillRect/>
          </a:stretch>
        </p:blipFill>
        <p:spPr>
          <a:xfrm>
            <a:off x="4462501" y="5087035"/>
            <a:ext cx="3108397" cy="10092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42978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Poor Contrast Example</a:t>
            </a:r>
          </a:p>
        </p:txBody>
      </p:sp>
      <p:sp>
        <p:nvSpPr>
          <p:cNvPr id="10" name="Text Placeholder 9">
            <a:extLst>
              <a:ext uri="{FF2B5EF4-FFF2-40B4-BE49-F238E27FC236}">
                <a16:creationId xmlns:a16="http://schemas.microsoft.com/office/drawing/2014/main" id="{4246F0C1-EC1E-5C20-8D11-EA4E249065D5}"/>
              </a:ext>
            </a:extLst>
          </p:cNvPr>
          <p:cNvSpPr>
            <a:spLocks noGrp="1"/>
          </p:cNvSpPr>
          <p:nvPr>
            <p:ph type="body" idx="1"/>
          </p:nvPr>
        </p:nvSpPr>
        <p:spPr/>
        <p:txBody>
          <a:bodyPr/>
          <a:lstStyle/>
          <a:p>
            <a:r>
              <a:rPr lang="en-US"/>
              <a:t>Original Graphic</a:t>
            </a:r>
          </a:p>
        </p:txBody>
      </p:sp>
      <p:pic>
        <p:nvPicPr>
          <p:cNvPr id="9" name="Content Placeholder 8" descr="A dark, textured black background features a large red shield-shaped logo in the center. The logo contains the words “Capital One Orange Bowl” in bright red, with a stylized red orange graphic at the bottom of the shield. The red elements appear highly saturated and stand out sharply against the black background, creating strong contrast. Near the top, two small gold icons—a block “T” logo and a football outline—are faint but visible. Below the shield, bold red text reads “#4 Texas Tech,” which is also high contrast against the black. Further down, bright yellow text displays the date, time, and location (“January 1 | 11:00 AM CT, Hard Rock Stadium | Miami, FL”), with moderate contrast against the dark background. The ESPN logo in yellow sits at the bottom. Overall, the design uses red and yellow against deep black to create dramatic, high‑contrast visual emphasis.">
            <a:extLst>
              <a:ext uri="{FF2B5EF4-FFF2-40B4-BE49-F238E27FC236}">
                <a16:creationId xmlns:a16="http://schemas.microsoft.com/office/drawing/2014/main" id="{CC49E1A1-FB46-ED31-0F15-BD8DD68A83E7}"/>
              </a:ext>
            </a:extLst>
          </p:cNvPr>
          <p:cNvPicPr>
            <a:picLocks noGrp="1" noChangeAspect="1"/>
          </p:cNvPicPr>
          <p:nvPr>
            <p:ph sz="half" idx="2"/>
          </p:nvPr>
        </p:nvPicPr>
        <p:blipFill>
          <a:blip r:embed="rId2"/>
          <a:stretch>
            <a:fillRect/>
          </a:stretch>
        </p:blipFill>
        <p:spPr>
          <a:xfrm>
            <a:off x="918594" y="2505075"/>
            <a:ext cx="2966587" cy="3684588"/>
          </a:xfrm>
          <a:prstGeom prst="rect">
            <a:avLst/>
          </a:prstGeom>
        </p:spPr>
      </p:pic>
      <p:sp>
        <p:nvSpPr>
          <p:cNvPr id="11" name="Text Placeholder 10">
            <a:extLst>
              <a:ext uri="{FF2B5EF4-FFF2-40B4-BE49-F238E27FC236}">
                <a16:creationId xmlns:a16="http://schemas.microsoft.com/office/drawing/2014/main" id="{2B3ABCD9-0BCF-F9FE-D192-1886F9FF7CF4}"/>
              </a:ext>
            </a:extLst>
          </p:cNvPr>
          <p:cNvSpPr>
            <a:spLocks noGrp="1"/>
          </p:cNvSpPr>
          <p:nvPr>
            <p:ph type="body" sz="quarter" idx="3"/>
          </p:nvPr>
        </p:nvSpPr>
        <p:spPr/>
        <p:txBody>
          <a:bodyPr/>
          <a:lstStyle/>
          <a:p>
            <a:r>
              <a:rPr lang="en-US"/>
              <a:t>Appearance to someone with total colorblindness</a:t>
            </a:r>
          </a:p>
        </p:txBody>
      </p:sp>
      <p:pic>
        <p:nvPicPr>
          <p:cNvPr id="7" name="Content Placeholder 6" descr="A poster shown entirely in grayscale, where all elements appear in shades of black, gray, and white. The background is a dark, distressed black texture with faint vertical scratches. A large shield-shaped logo sits in the center, but its outline and lettering blend into the background because both appear as medium‑gray tones with low contrast. The words “Capital One Orange Bowl,” as well as the orange-shaped graphic inside the shield, are visible but muted and difficult to distinguish due to similar gray values. Near the top, two small symbols—a block letter logo and a football icon—appear in light gray and are only slightly brighter than the background. Below the shield, the text “#4 Texas Tech” appears in dark gray, blending heavily into the background and offering little contrast. Event details at the bottom (“January 1 | 11:00 AM CT, Hard Rock Stadium | Miami, FL”) appear in mid‑gray, making them somewhat readable but still subdued. The ESPN logo at the very bottom is a light gray but still not sharply defined. Overall, the poster shows poor contrast across all elements, making most text and graphics difficult to read when color information is removed.">
            <a:extLst>
              <a:ext uri="{FF2B5EF4-FFF2-40B4-BE49-F238E27FC236}">
                <a16:creationId xmlns:a16="http://schemas.microsoft.com/office/drawing/2014/main" id="{24B48993-2215-6755-B1E5-4F4BF0C0FC06}"/>
              </a:ext>
            </a:extLst>
          </p:cNvPr>
          <p:cNvPicPr>
            <a:picLocks noGrp="1" noChangeAspect="1"/>
          </p:cNvPicPr>
          <p:nvPr>
            <p:ph sz="quarter" idx="4"/>
          </p:nvPr>
        </p:nvPicPr>
        <p:blipFill>
          <a:blip r:embed="rId3"/>
          <a:stretch>
            <a:fillRect/>
          </a:stretch>
        </p:blipFill>
        <p:spPr>
          <a:xfrm>
            <a:off x="4715699" y="2505075"/>
            <a:ext cx="2951102" cy="368458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76FB1-5B75-151B-2CED-BC0C13DF24EE}"/>
              </a:ext>
            </a:extLst>
          </p:cNvPr>
          <p:cNvSpPr>
            <a:spLocks noGrp="1"/>
          </p:cNvSpPr>
          <p:nvPr>
            <p:ph type="title"/>
          </p:nvPr>
        </p:nvSpPr>
        <p:spPr/>
        <p:txBody>
          <a:bodyPr/>
          <a:lstStyle/>
          <a:p>
            <a:r>
              <a:rPr lang="en-US"/>
              <a:t>Avoiding or Fixing Accessibility Issues</a:t>
            </a:r>
          </a:p>
        </p:txBody>
      </p:sp>
      <p:sp>
        <p:nvSpPr>
          <p:cNvPr id="4" name="Text Placeholder 3">
            <a:extLst>
              <a:ext uri="{FF2B5EF4-FFF2-40B4-BE49-F238E27FC236}">
                <a16:creationId xmlns:a16="http://schemas.microsoft.com/office/drawing/2014/main" id="{C48553D6-ADF2-A0B9-23C0-6D61BF3E0453}"/>
              </a:ext>
            </a:extLst>
          </p:cNvPr>
          <p:cNvSpPr>
            <a:spLocks noGrp="1"/>
          </p:cNvSpPr>
          <p:nvPr>
            <p:ph type="body" idx="1"/>
          </p:nvPr>
        </p:nvSpPr>
        <p:spPr/>
        <p:txBody>
          <a:bodyPr/>
          <a:lstStyle/>
          <a:p>
            <a:r>
              <a:rPr lang="en-US"/>
              <a:t>Canva Presentations and Graphics</a:t>
            </a:r>
          </a:p>
        </p:txBody>
      </p:sp>
    </p:spTree>
    <p:extLst>
      <p:ext uri="{BB962C8B-B14F-4D97-AF65-F5344CB8AC3E}">
        <p14:creationId xmlns:p14="http://schemas.microsoft.com/office/powerpoint/2010/main" val="2445175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DE39F-0A48-4C0F-ACAE-3969F44FE1A3}"/>
              </a:ext>
            </a:extLst>
          </p:cNvPr>
          <p:cNvSpPr>
            <a:spLocks noGrp="1"/>
          </p:cNvSpPr>
          <p:nvPr>
            <p:ph type="title"/>
          </p:nvPr>
        </p:nvSpPr>
        <p:spPr/>
        <p:txBody>
          <a:bodyPr/>
          <a:lstStyle/>
          <a:p>
            <a:r>
              <a:rPr lang="en-US"/>
              <a:t>For Visual Design, Accessibility Means…</a:t>
            </a:r>
          </a:p>
        </p:txBody>
      </p:sp>
      <p:graphicFrame>
        <p:nvGraphicFramePr>
          <p:cNvPr id="6" name="Content Placeholder 5">
            <a:extLst>
              <a:ext uri="{FF2B5EF4-FFF2-40B4-BE49-F238E27FC236}">
                <a16:creationId xmlns:a16="http://schemas.microsoft.com/office/drawing/2014/main" id="{108E9AB5-9E8D-21AA-535D-821084BCEC9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531525525"/>
              </p:ext>
            </p:extLst>
          </p:nvPr>
        </p:nvGraphicFramePr>
        <p:xfrm>
          <a:off x="628650" y="1825626"/>
          <a:ext cx="7326637"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8718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Canva Graphics: Embedded vs Exported</a:t>
            </a:r>
            <a:endParaRPr/>
          </a:p>
        </p:txBody>
      </p:sp>
      <p:sp>
        <p:nvSpPr>
          <p:cNvPr id="4" name="Text Placeholder 3">
            <a:extLst>
              <a:ext uri="{FF2B5EF4-FFF2-40B4-BE49-F238E27FC236}">
                <a16:creationId xmlns:a16="http://schemas.microsoft.com/office/drawing/2014/main" id="{7D654C42-2B68-22C8-5955-5399AE3BCAAF}"/>
              </a:ext>
            </a:extLst>
          </p:cNvPr>
          <p:cNvSpPr>
            <a:spLocks noGrp="1"/>
          </p:cNvSpPr>
          <p:nvPr>
            <p:ph type="body" idx="1"/>
          </p:nvPr>
        </p:nvSpPr>
        <p:spPr/>
        <p:txBody>
          <a:bodyPr>
            <a:normAutofit/>
          </a:bodyPr>
          <a:lstStyle/>
          <a:p>
            <a:r>
              <a:rPr lang="en-US" sz="2400" dirty="0"/>
              <a:t>Embedded/Linked</a:t>
            </a:r>
          </a:p>
        </p:txBody>
      </p:sp>
      <p:sp>
        <p:nvSpPr>
          <p:cNvPr id="3" name="Content Placeholder 2"/>
          <p:cNvSpPr>
            <a:spLocks noGrp="1"/>
          </p:cNvSpPr>
          <p:nvPr>
            <p:ph sz="half" idx="2"/>
          </p:nvPr>
        </p:nvSpPr>
        <p:spPr/>
        <p:txBody>
          <a:bodyPr/>
          <a:lstStyle/>
          <a:p>
            <a:pPr marL="0" indent="0">
              <a:buNone/>
            </a:pPr>
            <a:r>
              <a:rPr lang="en-US" dirty="0"/>
              <a:t>Format: </a:t>
            </a:r>
            <a:r>
              <a:rPr lang="en-US" dirty="0" err="1"/>
              <a:t>iFrame</a:t>
            </a:r>
            <a:r>
              <a:rPr lang="en-US" dirty="0"/>
              <a:t> or Link</a:t>
            </a:r>
          </a:p>
          <a:p>
            <a:pPr marL="342900" lvl="1" indent="-914400">
              <a:buNone/>
            </a:pPr>
            <a:r>
              <a:rPr lang="en-US" dirty="0"/>
              <a:t>+ Retain alt text and structural elements</a:t>
            </a:r>
          </a:p>
          <a:p>
            <a:pPr marL="342900" lvl="1" indent="-914400">
              <a:buNone/>
            </a:pPr>
            <a:r>
              <a:rPr lang="en-US" dirty="0"/>
              <a:t>+ Works with screen readers</a:t>
            </a:r>
          </a:p>
          <a:p>
            <a:pPr marL="342900" lvl="1" indent="-914400">
              <a:buNone/>
            </a:pPr>
            <a:r>
              <a:rPr lang="en-US" dirty="0"/>
              <a:t>- May not render correctly in some platforms</a:t>
            </a:r>
          </a:p>
          <a:p>
            <a:pPr marL="342900" lvl="1" indent="-914400">
              <a:buNone/>
            </a:pPr>
            <a:r>
              <a:rPr lang="en-US" dirty="0"/>
              <a:t>- Not feasible for social media posts</a:t>
            </a:r>
          </a:p>
        </p:txBody>
      </p:sp>
      <p:sp>
        <p:nvSpPr>
          <p:cNvPr id="5" name="Text Placeholder 4">
            <a:extLst>
              <a:ext uri="{FF2B5EF4-FFF2-40B4-BE49-F238E27FC236}">
                <a16:creationId xmlns:a16="http://schemas.microsoft.com/office/drawing/2014/main" id="{C0C8D772-8281-7DD2-6281-3F765CA57D96}"/>
              </a:ext>
            </a:extLst>
          </p:cNvPr>
          <p:cNvSpPr>
            <a:spLocks noGrp="1"/>
          </p:cNvSpPr>
          <p:nvPr>
            <p:ph type="body" sz="quarter" idx="3"/>
          </p:nvPr>
        </p:nvSpPr>
        <p:spPr/>
        <p:txBody>
          <a:bodyPr>
            <a:normAutofit/>
          </a:bodyPr>
          <a:lstStyle/>
          <a:p>
            <a:r>
              <a:rPr lang="en-US" sz="2400"/>
              <a:t>Exported</a:t>
            </a:r>
          </a:p>
        </p:txBody>
      </p:sp>
      <p:sp>
        <p:nvSpPr>
          <p:cNvPr id="6" name="Content Placeholder 5">
            <a:extLst>
              <a:ext uri="{FF2B5EF4-FFF2-40B4-BE49-F238E27FC236}">
                <a16:creationId xmlns:a16="http://schemas.microsoft.com/office/drawing/2014/main" id="{86256C80-BEB0-5C65-87C5-F880CA8374C9}"/>
              </a:ext>
            </a:extLst>
          </p:cNvPr>
          <p:cNvSpPr>
            <a:spLocks noGrp="1"/>
          </p:cNvSpPr>
          <p:nvPr>
            <p:ph sz="quarter" idx="4"/>
          </p:nvPr>
        </p:nvSpPr>
        <p:spPr/>
        <p:txBody>
          <a:bodyPr/>
          <a:lstStyle/>
          <a:p>
            <a:pPr marL="0" indent="0">
              <a:buNone/>
            </a:pPr>
            <a:r>
              <a:rPr lang="en-US"/>
              <a:t>Format: Image or PDF</a:t>
            </a:r>
          </a:p>
          <a:p>
            <a:pPr marL="342900" lvl="1" indent="0">
              <a:buNone/>
            </a:pPr>
            <a:r>
              <a:rPr lang="en-US"/>
              <a:t>+ Usable on multiple platforms</a:t>
            </a:r>
          </a:p>
          <a:p>
            <a:pPr lvl="1">
              <a:buFontTx/>
              <a:buChar char="-"/>
            </a:pPr>
            <a:r>
              <a:rPr lang="en-US"/>
              <a:t>Image Alt text must be recreated</a:t>
            </a:r>
          </a:p>
          <a:p>
            <a:pPr marL="342900" lvl="1" indent="0">
              <a:buNone/>
            </a:pPr>
            <a:r>
              <a:rPr lang="en-US"/>
              <a:t>+ PDF Alt text often exports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Best Practice</a:t>
            </a:r>
            <a:r>
              <a:rPr lang="en-US"/>
              <a:t>s</a:t>
            </a:r>
            <a:endParaRPr/>
          </a:p>
        </p:txBody>
      </p:sp>
      <p:sp>
        <p:nvSpPr>
          <p:cNvPr id="3" name="Content Placeholder 2"/>
          <p:cNvSpPr>
            <a:spLocks noGrp="1"/>
          </p:cNvSpPr>
          <p:nvPr>
            <p:ph idx="1"/>
          </p:nvPr>
        </p:nvSpPr>
        <p:spPr/>
        <p:txBody>
          <a:bodyPr/>
          <a:lstStyle/>
          <a:p>
            <a:r>
              <a:rPr lang="en-US"/>
              <a:t>Know your output</a:t>
            </a:r>
          </a:p>
          <a:p>
            <a:pPr lvl="1"/>
            <a:r>
              <a:rPr lang="en-US"/>
              <a:t>Embedding or PDF requires using Canva for alt text, reading order, and structure. </a:t>
            </a:r>
          </a:p>
          <a:p>
            <a:pPr lvl="1"/>
            <a:r>
              <a:rPr lang="en-US"/>
              <a:t>Images will require you to add alt text following the platform’s process (different for Instagram, Facebook, Canvas, Word, etc.)</a:t>
            </a:r>
          </a:p>
          <a:p>
            <a:r>
              <a:t>Use high contrast colors</a:t>
            </a:r>
          </a:p>
          <a:p>
            <a:pPr lvl="1"/>
            <a:r>
              <a:t>Check contrast in Canva &amp; </a:t>
            </a:r>
            <a:r>
              <a:rPr err="1"/>
              <a:t>Silktide</a:t>
            </a:r>
            <a:endParaRPr lang="en-US"/>
          </a:p>
          <a:p>
            <a:pPr lvl="1"/>
            <a:r>
              <a:rPr lang="en-US"/>
              <a:t> 4.5:1 for most text; 3:1 for large scale (such as titles and headings)</a:t>
            </a:r>
            <a:endParaRPr/>
          </a:p>
          <a:p>
            <a:r>
              <a:t>Avoid text over busy images</a:t>
            </a:r>
            <a:endParaRPr lang="en-US"/>
          </a:p>
          <a:p>
            <a:r>
              <a:rPr lang="en-US"/>
              <a:t>Ensure body text is at a minimum 16 </a:t>
            </a:r>
            <a:r>
              <a:rPr lang="en-US" err="1"/>
              <a:t>px</a:t>
            </a:r>
            <a:r>
              <a:rPr lang="en-US"/>
              <a:t> font size (recommended)</a:t>
            </a:r>
          </a:p>
          <a:p>
            <a:r>
              <a:rPr lang="en-US"/>
              <a:t>Use readable typefaces (avoid </a:t>
            </a:r>
            <a:r>
              <a:rPr lang="en-US">
                <a:latin typeface="Script MT Bold" panose="03040602040607080904" pitchFamily="66" charset="0"/>
              </a:rPr>
              <a:t>SCRIPT IN CAPS </a:t>
            </a:r>
            <a:r>
              <a:rPr lang="en-US"/>
              <a:t>or </a:t>
            </a:r>
            <a:r>
              <a:rPr lang="en-US">
                <a:latin typeface="Haettenschweiler" panose="020B0706040902060204" pitchFamily="34" charset="0"/>
              </a:rPr>
              <a:t>Decorative Typefaces for Body Text</a:t>
            </a:r>
            <a:r>
              <a:rPr lang="en-US"/>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72A4-0C17-8067-F13A-2549A0959125}"/>
              </a:ext>
            </a:extLst>
          </p:cNvPr>
          <p:cNvSpPr>
            <a:spLocks noGrp="1"/>
          </p:cNvSpPr>
          <p:nvPr>
            <p:ph type="title"/>
          </p:nvPr>
        </p:nvSpPr>
        <p:spPr/>
        <p:txBody>
          <a:bodyPr/>
          <a:lstStyle/>
          <a:p>
            <a:r>
              <a:rPr lang="en-US"/>
              <a:t>Poll</a:t>
            </a:r>
            <a:endParaRPr lang="en-US" dirty="0"/>
          </a:p>
        </p:txBody>
      </p:sp>
      <p:sp>
        <p:nvSpPr>
          <p:cNvPr id="3" name="Content Placeholder 2">
            <a:extLst>
              <a:ext uri="{FF2B5EF4-FFF2-40B4-BE49-F238E27FC236}">
                <a16:creationId xmlns:a16="http://schemas.microsoft.com/office/drawing/2014/main" id="{CD56A82F-7AB5-87A5-5A79-0B603D069882}"/>
              </a:ext>
            </a:extLst>
          </p:cNvPr>
          <p:cNvSpPr>
            <a:spLocks noGrp="1"/>
          </p:cNvSpPr>
          <p:nvPr>
            <p:ph idx="1"/>
          </p:nvPr>
        </p:nvSpPr>
        <p:spPr/>
        <p:txBody>
          <a:bodyPr/>
          <a:lstStyle/>
          <a:p>
            <a:r>
              <a:rPr lang="en-US" dirty="0"/>
              <a:t>Canva Use and Accessibility Practices</a:t>
            </a:r>
          </a:p>
        </p:txBody>
      </p:sp>
    </p:spTree>
    <p:extLst>
      <p:ext uri="{BB962C8B-B14F-4D97-AF65-F5344CB8AC3E}">
        <p14:creationId xmlns:p14="http://schemas.microsoft.com/office/powerpoint/2010/main" val="4277890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A2121-C2C6-B968-DAD5-4B4470B5245C}"/>
              </a:ext>
            </a:extLst>
          </p:cNvPr>
          <p:cNvSpPr>
            <a:spLocks noGrp="1"/>
          </p:cNvSpPr>
          <p:nvPr>
            <p:ph type="title"/>
          </p:nvPr>
        </p:nvSpPr>
        <p:spPr/>
        <p:txBody>
          <a:bodyPr/>
          <a:lstStyle/>
          <a:p>
            <a:r>
              <a:rPr lang="en-US" dirty="0"/>
              <a:t>Identifying and Fixing Accessibility Issues in Canva Presentations (Demonstration)</a:t>
            </a:r>
          </a:p>
        </p:txBody>
      </p:sp>
      <p:pic>
        <p:nvPicPr>
          <p:cNvPr id="7" name="Content Placeholder 6">
            <a:extLst>
              <a:ext uri="{FF2B5EF4-FFF2-40B4-BE49-F238E27FC236}">
                <a16:creationId xmlns:a16="http://schemas.microsoft.com/office/drawing/2014/main" id="{9B8047CD-297B-FEAA-1ABA-DF6A38A27297}"/>
              </a:ext>
              <a:ext uri="{C183D7F6-B498-43B3-948B-1728B52AA6E4}">
                <adec:decorative xmlns:adec="http://schemas.microsoft.com/office/drawing/2017/decorative" val="1"/>
              </a:ext>
            </a:extLst>
          </p:cNvPr>
          <p:cNvPicPr>
            <a:picLocks noGrp="1" noChangeAspect="1"/>
          </p:cNvPicPr>
          <p:nvPr>
            <p:ph sz="half" idx="1"/>
          </p:nvPr>
        </p:nvPicPr>
        <p:blipFill>
          <a:blip r:embed="rId2"/>
          <a:stretch>
            <a:fillRect/>
          </a:stretch>
        </p:blipFill>
        <p:spPr>
          <a:xfrm>
            <a:off x="628650" y="1508702"/>
            <a:ext cx="4464558" cy="4147123"/>
          </a:xfrm>
          <a:prstGeom prst="rect">
            <a:avLst/>
          </a:prstGeom>
        </p:spPr>
      </p:pic>
      <p:sp>
        <p:nvSpPr>
          <p:cNvPr id="5" name="Content Placeholder 4">
            <a:extLst>
              <a:ext uri="{FF2B5EF4-FFF2-40B4-BE49-F238E27FC236}">
                <a16:creationId xmlns:a16="http://schemas.microsoft.com/office/drawing/2014/main" id="{6CC7E7F9-8ADB-B6D6-87E2-90220FBEC5D4}"/>
              </a:ext>
            </a:extLst>
          </p:cNvPr>
          <p:cNvSpPr>
            <a:spLocks noGrp="1"/>
          </p:cNvSpPr>
          <p:nvPr>
            <p:ph sz="half" idx="2"/>
          </p:nvPr>
        </p:nvSpPr>
        <p:spPr>
          <a:xfrm>
            <a:off x="4291968" y="2171483"/>
            <a:ext cx="3611887" cy="1325563"/>
          </a:xfrm>
        </p:spPr>
        <p:style>
          <a:lnRef idx="2">
            <a:schemeClr val="accent1"/>
          </a:lnRef>
          <a:fillRef idx="1">
            <a:schemeClr val="lt1"/>
          </a:fillRef>
          <a:effectRef idx="0">
            <a:schemeClr val="accent1"/>
          </a:effectRef>
          <a:fontRef idx="minor">
            <a:schemeClr val="dk1"/>
          </a:fontRef>
        </p:style>
        <p:txBody>
          <a:bodyPr/>
          <a:lstStyle/>
          <a:p>
            <a:pPr marL="0" indent="0">
              <a:buNone/>
            </a:pPr>
            <a:r>
              <a:rPr lang="en-US" dirty="0">
                <a:hlinkClick r:id="rId3"/>
              </a:rPr>
              <a:t>How to Check and Improve Accessibility in Canva Presentations: A Step-by-Step Guide</a:t>
            </a:r>
            <a:endParaRPr lang="en-US" dirty="0"/>
          </a:p>
        </p:txBody>
      </p:sp>
    </p:spTree>
    <p:extLst>
      <p:ext uri="{BB962C8B-B14F-4D97-AF65-F5344CB8AC3E}">
        <p14:creationId xmlns:p14="http://schemas.microsoft.com/office/powerpoint/2010/main" val="1083601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Exporting </a:t>
            </a:r>
            <a:r>
              <a:rPr lang="en-US"/>
              <a:t>Your Presentation as a </a:t>
            </a:r>
            <a:r>
              <a:t>PDF</a:t>
            </a:r>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en-US"/>
              <a:t>Use the Canva accessibility tool to identify and fix possible errors. [</a:t>
            </a:r>
            <a:r>
              <a:rPr lang="en-US">
                <a:hlinkClick r:id="rId2"/>
              </a:rPr>
              <a:t>Walkthrough</a:t>
            </a:r>
            <a:r>
              <a:rPr lang="en-US"/>
              <a:t>]</a:t>
            </a:r>
          </a:p>
          <a:p>
            <a:pPr marL="457200" indent="-457200">
              <a:buFont typeface="+mj-lt"/>
              <a:buAutoNum type="arabicPeriod"/>
            </a:pPr>
            <a:r>
              <a:rPr lang="en-US"/>
              <a:t>In Canva</a:t>
            </a:r>
          </a:p>
          <a:p>
            <a:pPr marL="800100" lvl="1" indent="-457200">
              <a:buFont typeface="+mj-lt"/>
              <a:buAutoNum type="arabicPeriod"/>
            </a:pPr>
            <a:r>
              <a:rPr lang="en-US"/>
              <a:t>Click Share</a:t>
            </a:r>
          </a:p>
          <a:p>
            <a:pPr marL="800100" lvl="1" indent="-457200">
              <a:buFont typeface="+mj-lt"/>
              <a:buAutoNum type="arabicPeriod"/>
            </a:pPr>
            <a:r>
              <a:rPr lang="en-US"/>
              <a:t>Click “Download”</a:t>
            </a:r>
          </a:p>
          <a:p>
            <a:pPr marL="800100" lvl="1" indent="-457200">
              <a:buFont typeface="+mj-lt"/>
              <a:buAutoNum type="arabicPeriod"/>
            </a:pPr>
            <a:r>
              <a:rPr lang="en-US"/>
              <a:t>Select</a:t>
            </a:r>
            <a:r>
              <a:t> PDF Standard</a:t>
            </a:r>
          </a:p>
          <a:p>
            <a:pPr marL="685800" lvl="1" indent="-342900">
              <a:buFont typeface="+mj-lt"/>
              <a:buAutoNum type="arabicPeriod"/>
            </a:pPr>
            <a:r>
              <a:t>Uncheck 'Flatten PDF'</a:t>
            </a:r>
          </a:p>
          <a:p>
            <a:pPr marL="685800" lvl="1" indent="-342900">
              <a:buFont typeface="+mj-lt"/>
              <a:buAutoNum type="arabicPeriod"/>
            </a:pPr>
            <a:r>
              <a:t>Set language &amp; text semantics</a:t>
            </a:r>
          </a:p>
          <a:p>
            <a:pPr marL="457200" indent="-457200">
              <a:buFont typeface="+mj-lt"/>
              <a:buAutoNum type="arabicPeriod"/>
            </a:pPr>
            <a:r>
              <a:rPr lang="en-US"/>
              <a:t>In Acrobat (Full version, not Reader)</a:t>
            </a:r>
          </a:p>
          <a:p>
            <a:pPr marL="800100" lvl="1" indent="-457200">
              <a:buFont typeface="+mj-lt"/>
              <a:buAutoNum type="arabicPeriod"/>
            </a:pPr>
            <a:r>
              <a:rPr lang="en-US"/>
              <a:t>Open PDF</a:t>
            </a:r>
          </a:p>
          <a:p>
            <a:pPr marL="800100" lvl="1" indent="-457200">
              <a:buFont typeface="+mj-lt"/>
              <a:buAutoNum type="arabicPeriod"/>
            </a:pPr>
            <a:r>
              <a:rPr lang="en-US"/>
              <a:t>Run Accessibility check</a:t>
            </a:r>
          </a:p>
          <a:p>
            <a:pPr marL="800100" lvl="1" indent="-457200">
              <a:buFont typeface="+mj-lt"/>
              <a:buAutoNum type="arabicPeriod"/>
            </a:pPr>
            <a:r>
              <a:rPr lang="en-US"/>
              <a:t>Fix any errors</a:t>
            </a:r>
          </a:p>
          <a:p>
            <a:pPr lvl="2"/>
            <a:r>
              <a:rPr lang="en-US"/>
              <a:t>headings &amp; tags</a:t>
            </a:r>
          </a:p>
          <a:p>
            <a:pPr lvl="2"/>
            <a:r>
              <a:rPr lang="en-US"/>
              <a:t>reading order</a:t>
            </a:r>
          </a:p>
          <a:p>
            <a:pPr lvl="2"/>
            <a:r>
              <a:rPr lang="en-US"/>
              <a:t>missing metadata</a:t>
            </a:r>
          </a:p>
          <a:p>
            <a:pPr marL="800100" lvl="1" indent="-457200">
              <a:buFont typeface="+mj-lt"/>
              <a:buAutoNum type="arabicPeriod"/>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D675F-C9D0-187C-A7CA-67A376E1C32C}"/>
              </a:ext>
            </a:extLst>
          </p:cNvPr>
          <p:cNvSpPr>
            <a:spLocks noGrp="1"/>
          </p:cNvSpPr>
          <p:nvPr>
            <p:ph type="title"/>
          </p:nvPr>
        </p:nvSpPr>
        <p:spPr/>
        <p:txBody>
          <a:bodyPr/>
          <a:lstStyle/>
          <a:p>
            <a:r>
              <a:rPr lang="en-US"/>
              <a:t>Image Exports</a:t>
            </a:r>
          </a:p>
        </p:txBody>
      </p:sp>
      <p:sp>
        <p:nvSpPr>
          <p:cNvPr id="3" name="Content Placeholder 2">
            <a:extLst>
              <a:ext uri="{FF2B5EF4-FFF2-40B4-BE49-F238E27FC236}">
                <a16:creationId xmlns:a16="http://schemas.microsoft.com/office/drawing/2014/main" id="{33E873DE-C505-30A3-A4FC-94974C62F0D7}"/>
              </a:ext>
            </a:extLst>
          </p:cNvPr>
          <p:cNvSpPr>
            <a:spLocks noGrp="1"/>
          </p:cNvSpPr>
          <p:nvPr>
            <p:ph idx="1"/>
          </p:nvPr>
        </p:nvSpPr>
        <p:spPr/>
        <p:txBody>
          <a:bodyPr/>
          <a:lstStyle/>
          <a:p>
            <a:r>
              <a:rPr lang="en-US"/>
              <a:t>Alt text must be entered in the platform (does not transfer from Canva)</a:t>
            </a:r>
          </a:p>
        </p:txBody>
      </p:sp>
    </p:spTree>
    <p:extLst>
      <p:ext uri="{BB962C8B-B14F-4D97-AF65-F5344CB8AC3E}">
        <p14:creationId xmlns:p14="http://schemas.microsoft.com/office/powerpoint/2010/main" val="628766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8FB7A-2699-F0BA-EAD3-D72514EC0C0A}"/>
              </a:ext>
            </a:extLst>
          </p:cNvPr>
          <p:cNvSpPr>
            <a:spLocks noGrp="1"/>
          </p:cNvSpPr>
          <p:nvPr>
            <p:ph type="title"/>
          </p:nvPr>
        </p:nvSpPr>
        <p:spPr>
          <a:xfrm>
            <a:off x="623888" y="1709739"/>
            <a:ext cx="7339013" cy="2852737"/>
          </a:xfrm>
        </p:spPr>
        <p:txBody>
          <a:bodyPr anchor="b">
            <a:normAutofit/>
          </a:bodyPr>
          <a:lstStyle/>
          <a:p>
            <a:r>
              <a:rPr lang="en-US"/>
              <a:t>Q&amp;A</a:t>
            </a:r>
          </a:p>
        </p:txBody>
      </p:sp>
      <p:sp>
        <p:nvSpPr>
          <p:cNvPr id="8" name="Text Placeholder 2">
            <a:extLst>
              <a:ext uri="{FF2B5EF4-FFF2-40B4-BE49-F238E27FC236}">
                <a16:creationId xmlns:a16="http://schemas.microsoft.com/office/drawing/2014/main" id="{AC3D8C04-F7AF-E67C-6486-B158349F4E37}"/>
              </a:ext>
            </a:extLst>
          </p:cNvPr>
          <p:cNvSpPr>
            <a:spLocks noGrp="1"/>
          </p:cNvSpPr>
          <p:nvPr>
            <p:ph type="body" idx="1"/>
          </p:nvPr>
        </p:nvSpPr>
        <p:spPr>
          <a:xfrm>
            <a:off x="623888" y="4589464"/>
            <a:ext cx="7415213" cy="1500187"/>
          </a:xfrm>
        </p:spPr>
        <p:txBody>
          <a:bodyPr/>
          <a:lstStyle/>
          <a:p>
            <a:r>
              <a:rPr lang="en-US"/>
              <a:t>What questions do you have?</a:t>
            </a:r>
          </a:p>
        </p:txBody>
      </p:sp>
    </p:spTree>
    <p:extLst>
      <p:ext uri="{BB962C8B-B14F-4D97-AF65-F5344CB8AC3E}">
        <p14:creationId xmlns:p14="http://schemas.microsoft.com/office/powerpoint/2010/main" val="2747775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0F42FC-3CB5-D81F-2677-BF93AB942F57}"/>
              </a:ext>
            </a:extLst>
          </p:cNvPr>
          <p:cNvSpPr>
            <a:spLocks noGrp="1"/>
          </p:cNvSpPr>
          <p:nvPr>
            <p:ph type="title"/>
          </p:nvPr>
        </p:nvSpPr>
        <p:spPr/>
        <p:txBody>
          <a:bodyPr/>
          <a:lstStyle/>
          <a:p>
            <a:r>
              <a:rPr lang="en-US" dirty="0"/>
              <a:t>Workshop Goals</a:t>
            </a:r>
          </a:p>
        </p:txBody>
      </p:sp>
      <p:sp>
        <p:nvSpPr>
          <p:cNvPr id="5" name="Content Placeholder 4">
            <a:extLst>
              <a:ext uri="{FF2B5EF4-FFF2-40B4-BE49-F238E27FC236}">
                <a16:creationId xmlns:a16="http://schemas.microsoft.com/office/drawing/2014/main" id="{A63337AB-84A5-4375-5A3D-7EF4C2DE80FA}"/>
              </a:ext>
            </a:extLst>
          </p:cNvPr>
          <p:cNvSpPr>
            <a:spLocks noGrp="1"/>
          </p:cNvSpPr>
          <p:nvPr>
            <p:ph idx="1"/>
          </p:nvPr>
        </p:nvSpPr>
        <p:spPr/>
        <p:txBody>
          <a:bodyPr/>
          <a:lstStyle/>
          <a:p>
            <a:pPr marL="457200" indent="-457200">
              <a:buFont typeface="+mj-lt"/>
              <a:buAutoNum type="arabicPeriod"/>
            </a:pPr>
            <a:r>
              <a:rPr lang="en-US"/>
              <a:t>Identify and analyze accessibility </a:t>
            </a:r>
            <a:r>
              <a:rPr lang="en-US" b="1"/>
              <a:t>barriers</a:t>
            </a:r>
            <a:r>
              <a:rPr lang="en-US"/>
              <a:t> in Canva designs.</a:t>
            </a:r>
          </a:p>
          <a:p>
            <a:pPr marL="457200" indent="-457200">
              <a:buFont typeface="+mj-lt"/>
              <a:buAutoNum type="arabicPeriod"/>
            </a:pPr>
            <a:r>
              <a:rPr lang="en-US"/>
              <a:t>Use Canva’s </a:t>
            </a:r>
            <a:r>
              <a:rPr lang="en-US" b="1"/>
              <a:t>accessibility tools </a:t>
            </a:r>
            <a:r>
              <a:rPr lang="en-US"/>
              <a:t>to evaluate and improve accessibility.</a:t>
            </a:r>
          </a:p>
          <a:p>
            <a:pPr marL="457200" indent="-457200">
              <a:buFont typeface="+mj-lt"/>
              <a:buAutoNum type="arabicPeriod"/>
            </a:pPr>
            <a:r>
              <a:rPr lang="en-US" b="1"/>
              <a:t>Create</a:t>
            </a:r>
            <a:r>
              <a:rPr lang="en-US"/>
              <a:t> accessible graphics and slides in Canva.</a:t>
            </a:r>
          </a:p>
          <a:p>
            <a:pPr marL="457200" indent="-457200">
              <a:buFont typeface="+mj-lt"/>
              <a:buAutoNum type="arabicPeriod"/>
            </a:pPr>
            <a:r>
              <a:rPr lang="en-US" b="1"/>
              <a:t>Avoid or remediate accessibility issues </a:t>
            </a:r>
            <a:r>
              <a:rPr lang="en-US"/>
              <a:t>in exported Canva files.</a:t>
            </a:r>
          </a:p>
        </p:txBody>
      </p:sp>
    </p:spTree>
    <p:extLst>
      <p:ext uri="{BB962C8B-B14F-4D97-AF65-F5344CB8AC3E}">
        <p14:creationId xmlns:p14="http://schemas.microsoft.com/office/powerpoint/2010/main" val="4020689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Workshop Overview</a:t>
            </a:r>
          </a:p>
        </p:txBody>
      </p:sp>
      <p:sp>
        <p:nvSpPr>
          <p:cNvPr id="3" name="Content Placeholder 2"/>
          <p:cNvSpPr>
            <a:spLocks noGrp="1"/>
          </p:cNvSpPr>
          <p:nvPr>
            <p:ph idx="1"/>
          </p:nvPr>
        </p:nvSpPr>
        <p:spPr/>
        <p:txBody>
          <a:bodyPr/>
          <a:lstStyle/>
          <a:p>
            <a:pPr marL="457200" indent="-457200">
              <a:buFont typeface="+mj-lt"/>
              <a:buAutoNum type="arabicPeriod"/>
            </a:pPr>
            <a:r>
              <a:rPr lang="en-US"/>
              <a:t>Demonstrations of inaccessible materials</a:t>
            </a:r>
          </a:p>
          <a:p>
            <a:pPr marL="457200" indent="-457200">
              <a:buFont typeface="+mj-lt"/>
              <a:buAutoNum type="arabicPeriod"/>
            </a:pPr>
            <a:r>
              <a:t>Canva accessibility limitations</a:t>
            </a:r>
          </a:p>
          <a:p>
            <a:pPr marL="457200" indent="-457200">
              <a:buFont typeface="+mj-lt"/>
              <a:buAutoNum type="arabicPeriod"/>
            </a:pPr>
            <a:r>
              <a:t>Design best practices</a:t>
            </a:r>
          </a:p>
          <a:p>
            <a:pPr marL="457200" indent="-457200">
              <a:buFont typeface="+mj-lt"/>
              <a:buAutoNum type="arabicPeriod"/>
            </a:pPr>
            <a:r>
              <a:rPr lang="en-US"/>
              <a:t>Evaluating Canva designs for accessibility</a:t>
            </a:r>
          </a:p>
          <a:p>
            <a:pPr marL="457200" indent="-457200">
              <a:buFont typeface="+mj-lt"/>
              <a:buAutoNum type="arabicPeriod"/>
            </a:pPr>
            <a:r>
              <a:rPr lang="en-US"/>
              <a:t>Post</a:t>
            </a:r>
            <a:r>
              <a:t> </a:t>
            </a:r>
            <a:r>
              <a:rPr lang="en-US"/>
              <a:t>evaluation and </a:t>
            </a:r>
            <a:r>
              <a:t>workflow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03CF8E-B595-F17B-3ABC-FCC70276D490}"/>
              </a:ext>
            </a:extLst>
          </p:cNvPr>
          <p:cNvSpPr>
            <a:spLocks noGrp="1"/>
          </p:cNvSpPr>
          <p:nvPr>
            <p:ph type="title"/>
          </p:nvPr>
        </p:nvSpPr>
        <p:spPr/>
        <p:txBody>
          <a:bodyPr/>
          <a:lstStyle/>
          <a:p>
            <a:r>
              <a:rPr lang="en-US"/>
              <a:t>Impact</a:t>
            </a:r>
          </a:p>
        </p:txBody>
      </p:sp>
      <p:sp>
        <p:nvSpPr>
          <p:cNvPr id="5" name="Text Placeholder 4">
            <a:extLst>
              <a:ext uri="{FF2B5EF4-FFF2-40B4-BE49-F238E27FC236}">
                <a16:creationId xmlns:a16="http://schemas.microsoft.com/office/drawing/2014/main" id="{806CF2F3-F59B-C909-C70C-CB9DA155E5DF}"/>
              </a:ext>
            </a:extLst>
          </p:cNvPr>
          <p:cNvSpPr>
            <a:spLocks noGrp="1"/>
          </p:cNvSpPr>
          <p:nvPr>
            <p:ph type="body" idx="1"/>
          </p:nvPr>
        </p:nvSpPr>
        <p:spPr/>
        <p:txBody>
          <a:bodyPr/>
          <a:lstStyle/>
          <a:p>
            <a:r>
              <a:rPr lang="en-US" dirty="0"/>
              <a:t>How inaccessible content disrupts learning and comprehension</a:t>
            </a:r>
          </a:p>
        </p:txBody>
      </p:sp>
    </p:spTree>
    <p:extLst>
      <p:ext uri="{BB962C8B-B14F-4D97-AF65-F5344CB8AC3E}">
        <p14:creationId xmlns:p14="http://schemas.microsoft.com/office/powerpoint/2010/main" val="1518056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88B44F-4579-CE35-7EDF-6E65990B0DD6}"/>
              </a:ext>
            </a:extLst>
          </p:cNvPr>
          <p:cNvSpPr>
            <a:spLocks noGrp="1"/>
          </p:cNvSpPr>
          <p:nvPr>
            <p:ph type="title"/>
          </p:nvPr>
        </p:nvSpPr>
        <p:spPr/>
        <p:txBody>
          <a:bodyPr/>
          <a:lstStyle/>
          <a:p>
            <a:r>
              <a:rPr lang="en-US"/>
              <a:t>Common Canva Uses</a:t>
            </a:r>
          </a:p>
        </p:txBody>
      </p:sp>
      <p:sp>
        <p:nvSpPr>
          <p:cNvPr id="7" name="Text Placeholder 6">
            <a:extLst>
              <a:ext uri="{FF2B5EF4-FFF2-40B4-BE49-F238E27FC236}">
                <a16:creationId xmlns:a16="http://schemas.microsoft.com/office/drawing/2014/main" id="{DA2D2D40-2D20-F63A-DFAC-09C02844C788}"/>
              </a:ext>
            </a:extLst>
          </p:cNvPr>
          <p:cNvSpPr>
            <a:spLocks noGrp="1"/>
          </p:cNvSpPr>
          <p:nvPr>
            <p:ph type="body" idx="1"/>
          </p:nvPr>
        </p:nvSpPr>
        <p:spPr/>
        <p:txBody>
          <a:bodyPr/>
          <a:lstStyle/>
          <a:p>
            <a:r>
              <a:rPr lang="en-US" dirty="0"/>
              <a:t>Graphics (often with text)</a:t>
            </a:r>
          </a:p>
          <a:p>
            <a:endParaRPr lang="en-US" dirty="0"/>
          </a:p>
        </p:txBody>
      </p:sp>
      <p:pic>
        <p:nvPicPr>
          <p:cNvPr id="11" name="Content Placeholder 10" descr="A promotional graphic for the Digital Media &amp; Professional Communication (DMPC) program features a green banner at the top with large white text reading “Digital Media &amp; Professional Communication.” On the left side of the graphic, set against a purple background, is a circular design with interconnected multicolored nodes surrounding a central circle that reads “YOUR DEGREE. YOUR WAY.” in bold yellow text.&#10;On the right side, black text explains that DMPC is the newest degree in the College of Media and Communication and highlights that it offers broad, marketable skills for careers in media, communication, and related industries. At the bottom right is the Texas Tech University College of Media &amp; Communication logo above the text “Department of Professional Communication.”">
            <a:extLst>
              <a:ext uri="{FF2B5EF4-FFF2-40B4-BE49-F238E27FC236}">
                <a16:creationId xmlns:a16="http://schemas.microsoft.com/office/drawing/2014/main" id="{9758F984-3FBE-B7B2-6EB1-60CA566E236C}"/>
              </a:ext>
            </a:extLst>
          </p:cNvPr>
          <p:cNvPicPr>
            <a:picLocks noGrp="1" noChangeAspect="1"/>
          </p:cNvPicPr>
          <p:nvPr>
            <p:ph sz="half" idx="2"/>
          </p:nvPr>
        </p:nvPicPr>
        <p:blipFill>
          <a:blip r:embed="rId3"/>
          <a:stretch>
            <a:fillRect/>
          </a:stretch>
        </p:blipFill>
        <p:spPr>
          <a:xfrm>
            <a:off x="630238" y="2575719"/>
            <a:ext cx="3543300" cy="3543300"/>
          </a:xfrm>
          <a:prstGeom prst="rect">
            <a:avLst/>
          </a:prstGeom>
        </p:spPr>
      </p:pic>
      <p:sp>
        <p:nvSpPr>
          <p:cNvPr id="8" name="Text Placeholder 7">
            <a:extLst>
              <a:ext uri="{FF2B5EF4-FFF2-40B4-BE49-F238E27FC236}">
                <a16:creationId xmlns:a16="http://schemas.microsoft.com/office/drawing/2014/main" id="{F3F067AF-9C0F-1B19-C5AB-46DE23385EDC}"/>
              </a:ext>
            </a:extLst>
          </p:cNvPr>
          <p:cNvSpPr>
            <a:spLocks noGrp="1"/>
          </p:cNvSpPr>
          <p:nvPr>
            <p:ph type="body" sz="quarter" idx="3"/>
          </p:nvPr>
        </p:nvSpPr>
        <p:spPr/>
        <p:txBody>
          <a:bodyPr/>
          <a:lstStyle/>
          <a:p>
            <a:r>
              <a:rPr lang="en-US"/>
              <a:t>Presentations</a:t>
            </a:r>
          </a:p>
          <a:p>
            <a:endParaRPr lang="en-US"/>
          </a:p>
        </p:txBody>
      </p:sp>
      <p:pic>
        <p:nvPicPr>
          <p:cNvPr id="13" name="Content Placeholder 12" descr="A light gray and blue-toned graphic features the logo and name “Saltford” in the top left corner. Beneath it, large bold text reads “Our Innovative Solutions.” On the right side, three outlined icons are displayed inside a rounded rectangular box:&#10;&#10;Solution 01: An icon of a person with a heart on their chest and stars above their head. Text states: “Solution 1 is to design with accessibility in mind.”&#10;Solution 02: An icon of a megaphone. Text states: “Solution 2 is to provide suitable alternative text for users who might have difficulty accessing your resources.”&#10;Solution 03: An icon of an upward-trending graph. Text states: “Solution 3 is to test to ensure that your designs are accessible for a range of users.”">
            <a:extLst>
              <a:ext uri="{FF2B5EF4-FFF2-40B4-BE49-F238E27FC236}">
                <a16:creationId xmlns:a16="http://schemas.microsoft.com/office/drawing/2014/main" id="{3D63161C-19C2-EAFB-2CB0-B23A19D769FF}"/>
              </a:ext>
            </a:extLst>
          </p:cNvPr>
          <p:cNvPicPr>
            <a:picLocks noGrp="1" noChangeAspect="1"/>
          </p:cNvPicPr>
          <p:nvPr>
            <p:ph sz="quarter" idx="4"/>
          </p:nvPr>
        </p:nvPicPr>
        <p:blipFill>
          <a:blip r:embed="rId4"/>
          <a:stretch>
            <a:fillRect/>
          </a:stretch>
        </p:blipFill>
        <p:spPr>
          <a:xfrm>
            <a:off x="4419600" y="3350816"/>
            <a:ext cx="3543300" cy="1993106"/>
          </a:xfrm>
          <a:prstGeom prst="rect">
            <a:avLst/>
          </a:prstGeom>
        </p:spPr>
      </p:pic>
    </p:spTree>
    <p:extLst>
      <p:ext uri="{BB962C8B-B14F-4D97-AF65-F5344CB8AC3E}">
        <p14:creationId xmlns:p14="http://schemas.microsoft.com/office/powerpoint/2010/main" val="3208504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278E56-9F05-4943-A6BE-289F4240AC0D}"/>
              </a:ext>
            </a:extLst>
          </p:cNvPr>
          <p:cNvSpPr>
            <a:spLocks noGrp="1"/>
          </p:cNvSpPr>
          <p:nvPr>
            <p:ph type="ctrTitle"/>
          </p:nvPr>
        </p:nvSpPr>
        <p:spPr>
          <a:xfrm>
            <a:off x="1143000" y="1122363"/>
            <a:ext cx="6858000" cy="2387600"/>
          </a:xfrm>
        </p:spPr>
        <p:txBody>
          <a:bodyPr anchor="b">
            <a:normAutofit/>
          </a:bodyPr>
          <a:lstStyle/>
          <a:p>
            <a:r>
              <a:rPr lang="en-US"/>
              <a:t>So what’s the problem?</a:t>
            </a:r>
          </a:p>
        </p:txBody>
      </p:sp>
      <p:sp>
        <p:nvSpPr>
          <p:cNvPr id="12" name="Subtitle 2">
            <a:extLst>
              <a:ext uri="{FF2B5EF4-FFF2-40B4-BE49-F238E27FC236}">
                <a16:creationId xmlns:a16="http://schemas.microsoft.com/office/drawing/2014/main" id="{97D2617E-6C9A-FE48-C69D-0AAF66042654}"/>
              </a:ext>
            </a:extLst>
          </p:cNvPr>
          <p:cNvSpPr>
            <a:spLocks noGrp="1"/>
          </p:cNvSpPr>
          <p:nvPr>
            <p:ph type="subTitle" idx="1"/>
          </p:nvPr>
        </p:nvSpPr>
        <p:spPr>
          <a:xfrm>
            <a:off x="1143000" y="3602038"/>
            <a:ext cx="6858000" cy="1655762"/>
          </a:xfrm>
        </p:spPr>
        <p:txBody>
          <a:bodyPr/>
          <a:lstStyle/>
          <a:p>
            <a:r>
              <a:rPr lang="en-US" dirty="0"/>
              <a:t>(Accessibility)</a:t>
            </a:r>
          </a:p>
        </p:txBody>
      </p:sp>
    </p:spTree>
    <p:extLst>
      <p:ext uri="{BB962C8B-B14F-4D97-AF65-F5344CB8AC3E}">
        <p14:creationId xmlns:p14="http://schemas.microsoft.com/office/powerpoint/2010/main" val="3419458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90AFCF-0DB3-4947-8578-CEA4498F6AA7}"/>
              </a:ext>
            </a:extLst>
          </p:cNvPr>
          <p:cNvSpPr>
            <a:spLocks noGrp="1"/>
          </p:cNvSpPr>
          <p:nvPr>
            <p:ph type="title"/>
          </p:nvPr>
        </p:nvSpPr>
        <p:spPr/>
        <p:txBody>
          <a:bodyPr/>
          <a:lstStyle/>
          <a:p>
            <a:r>
              <a:rPr lang="en-US" dirty="0"/>
              <a:t>Your Audiences Include People…</a:t>
            </a:r>
          </a:p>
        </p:txBody>
      </p:sp>
      <p:sp>
        <p:nvSpPr>
          <p:cNvPr id="5" name="Content Placeholder 4">
            <a:extLst>
              <a:ext uri="{FF2B5EF4-FFF2-40B4-BE49-F238E27FC236}">
                <a16:creationId xmlns:a16="http://schemas.microsoft.com/office/drawing/2014/main" id="{C9C48EB4-9276-4EE9-47FF-939EE5C7BA66}"/>
              </a:ext>
            </a:extLst>
          </p:cNvPr>
          <p:cNvSpPr>
            <a:spLocks noGrp="1"/>
          </p:cNvSpPr>
          <p:nvPr>
            <p:ph idx="1"/>
          </p:nvPr>
        </p:nvSpPr>
        <p:spPr/>
        <p:txBody>
          <a:bodyPr vert="horz" lIns="91440" tIns="45720" rIns="91440" bIns="45720" rtlCol="0" anchor="t">
            <a:normAutofit/>
          </a:bodyPr>
          <a:lstStyle/>
          <a:p>
            <a:r>
              <a:rPr lang="en-US"/>
              <a:t>who are blind or have low vision</a:t>
            </a:r>
          </a:p>
          <a:p>
            <a:r>
              <a:rPr lang="en-US"/>
              <a:t>with learning or cognitive disabilities</a:t>
            </a:r>
          </a:p>
          <a:p>
            <a:pPr marL="0" indent="0" algn="r">
              <a:buNone/>
            </a:pPr>
            <a:endParaRPr lang="en-US" sz="1800"/>
          </a:p>
          <a:p>
            <a:pPr marL="0" indent="0" algn="r">
              <a:buNone/>
            </a:pPr>
            <a:endParaRPr lang="en-US" sz="1800"/>
          </a:p>
          <a:p>
            <a:pPr marL="0" indent="0" algn="r">
              <a:buNone/>
            </a:pPr>
            <a:endParaRPr lang="en-US" sz="1800"/>
          </a:p>
          <a:p>
            <a:pPr marL="0" indent="0" algn="r">
              <a:buNone/>
            </a:pPr>
            <a:endParaRPr lang="en-US" sz="1800"/>
          </a:p>
          <a:p>
            <a:pPr marL="0" indent="0" algn="r">
              <a:buNone/>
            </a:pPr>
            <a:endParaRPr lang="en-US" sz="1800"/>
          </a:p>
          <a:p>
            <a:pPr marL="0" indent="0" algn="r">
              <a:buNone/>
            </a:pPr>
            <a:endParaRPr lang="en-US" sz="1800"/>
          </a:p>
          <a:p>
            <a:pPr marL="0" indent="0" algn="r">
              <a:buNone/>
            </a:pPr>
            <a:r>
              <a:rPr lang="en-US" sz="1800"/>
              <a:t>From </a:t>
            </a:r>
            <a:r>
              <a:rPr lang="en-US" sz="1800" i="1">
                <a:hlinkClick r:id="rId2"/>
              </a:rPr>
              <a:t>Digital Accessibility as a Business Practice</a:t>
            </a:r>
            <a:endParaRPr lang="en-US" sz="1800" i="1"/>
          </a:p>
        </p:txBody>
      </p:sp>
    </p:spTree>
    <p:extLst>
      <p:ext uri="{BB962C8B-B14F-4D97-AF65-F5344CB8AC3E}">
        <p14:creationId xmlns:p14="http://schemas.microsoft.com/office/powerpoint/2010/main" val="514011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09ED-3BD9-A32D-D03C-C724D45A103C}"/>
              </a:ext>
            </a:extLst>
          </p:cNvPr>
          <p:cNvSpPr>
            <a:spLocks noGrp="1"/>
          </p:cNvSpPr>
          <p:nvPr>
            <p:ph type="title"/>
          </p:nvPr>
        </p:nvSpPr>
        <p:spPr/>
        <p:txBody>
          <a:bodyPr/>
          <a:lstStyle/>
          <a:p>
            <a:r>
              <a:rPr lang="en-US" dirty="0"/>
              <a:t>Means of Engagement with Visual/Written Content</a:t>
            </a:r>
          </a:p>
        </p:txBody>
      </p:sp>
      <p:sp>
        <p:nvSpPr>
          <p:cNvPr id="4" name="Text Placeholder 3">
            <a:extLst>
              <a:ext uri="{FF2B5EF4-FFF2-40B4-BE49-F238E27FC236}">
                <a16:creationId xmlns:a16="http://schemas.microsoft.com/office/drawing/2014/main" id="{0228D196-9A55-1F2D-1A6B-DAA05BEDB2CA}"/>
              </a:ext>
            </a:extLst>
          </p:cNvPr>
          <p:cNvSpPr>
            <a:spLocks noGrp="1"/>
          </p:cNvSpPr>
          <p:nvPr>
            <p:ph type="body" idx="1"/>
          </p:nvPr>
        </p:nvSpPr>
        <p:spPr>
          <a:xfrm>
            <a:off x="629842" y="1681163"/>
            <a:ext cx="2004716" cy="823912"/>
          </a:xfrm>
        </p:spPr>
        <p:txBody>
          <a:bodyPr/>
          <a:lstStyle/>
          <a:p>
            <a:r>
              <a:rPr lang="en-US"/>
              <a:t>Assistive Technologies</a:t>
            </a:r>
          </a:p>
        </p:txBody>
      </p:sp>
      <p:sp>
        <p:nvSpPr>
          <p:cNvPr id="5" name="Content Placeholder 4">
            <a:extLst>
              <a:ext uri="{FF2B5EF4-FFF2-40B4-BE49-F238E27FC236}">
                <a16:creationId xmlns:a16="http://schemas.microsoft.com/office/drawing/2014/main" id="{8C3884F8-14B5-EBD0-23AB-125DFB54FAAF}"/>
              </a:ext>
            </a:extLst>
          </p:cNvPr>
          <p:cNvSpPr>
            <a:spLocks noGrp="1"/>
          </p:cNvSpPr>
          <p:nvPr>
            <p:ph sz="half" idx="2"/>
          </p:nvPr>
        </p:nvSpPr>
        <p:spPr>
          <a:xfrm>
            <a:off x="629842" y="2505075"/>
            <a:ext cx="2004716" cy="3684588"/>
          </a:xfrm>
        </p:spPr>
        <p:txBody>
          <a:bodyPr>
            <a:normAutofit/>
          </a:bodyPr>
          <a:lstStyle/>
          <a:p>
            <a:r>
              <a:rPr lang="en-US" sz="1200"/>
              <a:t>Screen readers and Read-aloud tools</a:t>
            </a:r>
          </a:p>
          <a:p>
            <a:r>
              <a:rPr lang="en-US" sz="1200"/>
              <a:t>Refreshable Braille displays</a:t>
            </a:r>
          </a:p>
          <a:p>
            <a:r>
              <a:rPr lang="en-US" sz="1200"/>
              <a:t>Screen magnifiers and zoom tools</a:t>
            </a:r>
          </a:p>
          <a:p>
            <a:r>
              <a:rPr lang="en-US" sz="1200"/>
              <a:t>High‑contrast modes and color filters</a:t>
            </a:r>
          </a:p>
          <a:p>
            <a:r>
              <a:rPr lang="en-US" sz="1200"/>
              <a:t>Distraction‑reduction and reading‑mode tools (Reader Mode, focus modes)</a:t>
            </a:r>
          </a:p>
        </p:txBody>
      </p:sp>
      <p:sp>
        <p:nvSpPr>
          <p:cNvPr id="6" name="Text Placeholder 5">
            <a:extLst>
              <a:ext uri="{FF2B5EF4-FFF2-40B4-BE49-F238E27FC236}">
                <a16:creationId xmlns:a16="http://schemas.microsoft.com/office/drawing/2014/main" id="{00D8C7FD-91CA-305B-2AAB-34BA8488F0BE}"/>
              </a:ext>
            </a:extLst>
          </p:cNvPr>
          <p:cNvSpPr>
            <a:spLocks noGrp="1"/>
          </p:cNvSpPr>
          <p:nvPr>
            <p:ph type="body" sz="quarter" idx="3"/>
          </p:nvPr>
        </p:nvSpPr>
        <p:spPr>
          <a:xfrm>
            <a:off x="2879003" y="1681163"/>
            <a:ext cx="4975694" cy="823912"/>
          </a:xfrm>
        </p:spPr>
        <p:txBody>
          <a:bodyPr/>
          <a:lstStyle/>
          <a:p>
            <a:r>
              <a:rPr lang="en-US"/>
              <a:t>Workflows</a:t>
            </a:r>
          </a:p>
        </p:txBody>
      </p:sp>
      <p:sp>
        <p:nvSpPr>
          <p:cNvPr id="7" name="Content Placeholder 6">
            <a:extLst>
              <a:ext uri="{FF2B5EF4-FFF2-40B4-BE49-F238E27FC236}">
                <a16:creationId xmlns:a16="http://schemas.microsoft.com/office/drawing/2014/main" id="{D816D3A3-1DA7-EAE6-793E-5F6D41598A3A}"/>
              </a:ext>
            </a:extLst>
          </p:cNvPr>
          <p:cNvSpPr>
            <a:spLocks noGrp="1"/>
          </p:cNvSpPr>
          <p:nvPr>
            <p:ph sz="quarter" idx="4"/>
          </p:nvPr>
        </p:nvSpPr>
        <p:spPr>
          <a:xfrm>
            <a:off x="2879003" y="2505075"/>
            <a:ext cx="4975694" cy="3684588"/>
          </a:xfrm>
        </p:spPr>
        <p:txBody>
          <a:bodyPr>
            <a:noAutofit/>
          </a:bodyPr>
          <a:lstStyle/>
          <a:p>
            <a:pPr>
              <a:lnSpc>
                <a:spcPct val="120000"/>
              </a:lnSpc>
            </a:pPr>
            <a:r>
              <a:rPr lang="en-US" sz="1100"/>
              <a:t>Navigating content by headings, structure, and landmarks rather than visually scanning</a:t>
            </a:r>
          </a:p>
          <a:p>
            <a:pPr>
              <a:lnSpc>
                <a:spcPct val="120000"/>
              </a:lnSpc>
            </a:pPr>
            <a:r>
              <a:rPr lang="en-US" sz="1100"/>
              <a:t>Using alt text and long descriptions to understand images, charts, and diagrams</a:t>
            </a:r>
          </a:p>
          <a:p>
            <a:pPr>
              <a:lnSpc>
                <a:spcPct val="120000"/>
              </a:lnSpc>
            </a:pPr>
            <a:r>
              <a:rPr lang="en-US" sz="1100"/>
              <a:t>Switching to reading modes or linearized text views for simplified reading</a:t>
            </a:r>
          </a:p>
          <a:p>
            <a:pPr>
              <a:lnSpc>
                <a:spcPct val="120000"/>
              </a:lnSpc>
            </a:pPr>
            <a:r>
              <a:rPr lang="en-US" sz="1100"/>
              <a:t>Zooming or magnifying content and adjusting spacing for readability</a:t>
            </a:r>
          </a:p>
          <a:p>
            <a:pPr>
              <a:lnSpc>
                <a:spcPct val="120000"/>
              </a:lnSpc>
            </a:pPr>
            <a:r>
              <a:rPr lang="en-US" sz="1100"/>
              <a:t>Depending on consistent interface layouts/predictable slide structure</a:t>
            </a:r>
          </a:p>
          <a:p>
            <a:pPr>
              <a:lnSpc>
                <a:spcPct val="120000"/>
              </a:lnSpc>
            </a:pPr>
            <a:r>
              <a:rPr lang="en-US" sz="1100"/>
              <a:t>Using text‑to‑speech to read content aloud</a:t>
            </a:r>
          </a:p>
          <a:p>
            <a:pPr>
              <a:lnSpc>
                <a:spcPct val="120000"/>
              </a:lnSpc>
            </a:pPr>
            <a:r>
              <a:rPr lang="en-US" sz="1100"/>
              <a:t>Simplifying the view using focus mode</a:t>
            </a:r>
          </a:p>
          <a:p>
            <a:pPr>
              <a:lnSpc>
                <a:spcPct val="120000"/>
              </a:lnSpc>
            </a:pPr>
            <a:r>
              <a:rPr lang="en-US" sz="1100"/>
              <a:t>Accessing data tables or written summaries instead of interpreting complex visuals</a:t>
            </a:r>
          </a:p>
        </p:txBody>
      </p:sp>
    </p:spTree>
    <p:extLst>
      <p:ext uri="{BB962C8B-B14F-4D97-AF65-F5344CB8AC3E}">
        <p14:creationId xmlns:p14="http://schemas.microsoft.com/office/powerpoint/2010/main" val="3728324926"/>
      </p:ext>
    </p:extLst>
  </p:cSld>
  <p:clrMapOvr>
    <a:masterClrMapping/>
  </p:clrMapOvr>
</p:sld>
</file>

<file path=ppt/theme/theme1.xml><?xml version="1.0" encoding="utf-8"?>
<a:theme xmlns:a="http://schemas.openxmlformats.org/drawingml/2006/main" name="4301">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TTU">
      <a:majorFont>
        <a:latin typeface="XCharter"/>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301" id="{26E3BA18-CEA0-41A8-A86F-7E3AA2DED424}" vid="{40511A7E-E7C3-498D-B1B4-0FCA173AFB8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4301</Template>
  <TotalTime>1398</TotalTime>
  <Words>726</Words>
  <Application>Microsoft Office PowerPoint</Application>
  <PresentationFormat>On-screen Show (4:3)</PresentationFormat>
  <Paragraphs>132</Paragraphs>
  <Slides>23</Slides>
  <Notes>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Aptos</vt:lpstr>
      <vt:lpstr>Arial</vt:lpstr>
      <vt:lpstr>Franklin Gothic Book</vt:lpstr>
      <vt:lpstr>Haettenschweiler</vt:lpstr>
      <vt:lpstr>Script MT Bold</vt:lpstr>
      <vt:lpstr>XCharter</vt:lpstr>
      <vt:lpstr>4301</vt:lpstr>
      <vt:lpstr>Designing Accessible Graphics &amp; Slides in Canva</vt:lpstr>
      <vt:lpstr>Poll</vt:lpstr>
      <vt:lpstr>Workshop Goals</vt:lpstr>
      <vt:lpstr>Workshop Overview</vt:lpstr>
      <vt:lpstr>Impact</vt:lpstr>
      <vt:lpstr>Common Canva Uses</vt:lpstr>
      <vt:lpstr>So what’s the problem?</vt:lpstr>
      <vt:lpstr>Your Audiences Include People…</vt:lpstr>
      <vt:lpstr>Means of Engagement with Visual/Written Content</vt:lpstr>
      <vt:lpstr>Screen Reader Experience: Presentation</vt:lpstr>
      <vt:lpstr>Canva Presentation Issues (Online and PDF)</vt:lpstr>
      <vt:lpstr>Missing or Poor Alt Text</vt:lpstr>
      <vt:lpstr>Comprehensive or Relevant Alt Text</vt:lpstr>
      <vt:lpstr>Original Graphic (for Reference)</vt:lpstr>
      <vt:lpstr>Poor Contrast Example</vt:lpstr>
      <vt:lpstr>Avoiding or Fixing Accessibility Issues</vt:lpstr>
      <vt:lpstr>For Visual Design, Accessibility Means…</vt:lpstr>
      <vt:lpstr>Canva Graphics: Embedded vs Exported</vt:lpstr>
      <vt:lpstr>Best Practices</vt:lpstr>
      <vt:lpstr>Identifying and Fixing Accessibility Issues in Canva Presentations (Demonstration)</vt:lpstr>
      <vt:lpstr>Exporting Your Presentation as a PDF</vt:lpstr>
      <vt:lpstr>Image Exports</vt:lpstr>
      <vt:lpstr>Q&amp;A</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Beaudin, Andrea</cp:lastModifiedBy>
  <cp:revision>2</cp:revision>
  <dcterms:created xsi:type="dcterms:W3CDTF">2013-01-27T09:14:16Z</dcterms:created>
  <dcterms:modified xsi:type="dcterms:W3CDTF">2026-04-16T13:55:45Z</dcterms:modified>
  <cp:category/>
</cp:coreProperties>
</file>