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414" r:id="rId2"/>
    <p:sldId id="497" r:id="rId3"/>
    <p:sldId id="498" r:id="rId4"/>
    <p:sldId id="499" r:id="rId5"/>
    <p:sldId id="500" r:id="rId6"/>
    <p:sldId id="502" r:id="rId7"/>
    <p:sldId id="506" r:id="rId8"/>
    <p:sldId id="504" r:id="rId9"/>
    <p:sldId id="50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4E95B3-ED88-874A-B836-2383FBBC2EF9}" v="8" dt="2026-02-10T19:34:38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9"/>
    <p:restoredTop sz="94712"/>
  </p:normalViewPr>
  <p:slideViewPr>
    <p:cSldViewPr snapToGrid="0">
      <p:cViewPr varScale="1">
        <p:scale>
          <a:sx n="204" d="100"/>
          <a:sy n="204" d="100"/>
        </p:scale>
        <p:origin x="232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roll, Bryson" userId="8890688c-92d9-48fc-b0a3-c94900bbdda8" providerId="ADAL" clId="{002EF1DB-067C-524C-92D0-2D26E8488D15}"/>
    <pc:docChg chg="custSel addSld modSld">
      <pc:chgData name="Carroll, Bryson" userId="8890688c-92d9-48fc-b0a3-c94900bbdda8" providerId="ADAL" clId="{002EF1DB-067C-524C-92D0-2D26E8488D15}" dt="2026-02-10T19:37:28.750" v="142" actId="20577"/>
      <pc:docMkLst>
        <pc:docMk/>
      </pc:docMkLst>
      <pc:sldChg chg="addSp delSp modSp add mod">
        <pc:chgData name="Carroll, Bryson" userId="8890688c-92d9-48fc-b0a3-c94900bbdda8" providerId="ADAL" clId="{002EF1DB-067C-524C-92D0-2D26E8488D15}" dt="2026-02-10T19:37:28.750" v="142" actId="20577"/>
        <pc:sldMkLst>
          <pc:docMk/>
          <pc:sldMk cId="2755746321" sldId="506"/>
        </pc:sldMkLst>
        <pc:spChg chg="mod">
          <ac:chgData name="Carroll, Bryson" userId="8890688c-92d9-48fc-b0a3-c94900bbdda8" providerId="ADAL" clId="{002EF1DB-067C-524C-92D0-2D26E8488D15}" dt="2026-02-10T19:33:59.206" v="114" actId="255"/>
          <ac:spMkLst>
            <pc:docMk/>
            <pc:sldMk cId="2755746321" sldId="506"/>
            <ac:spMk id="2" creationId="{ED5E40D2-7803-1507-1C16-2CF9B12FA76E}"/>
          </ac:spMkLst>
        </pc:spChg>
        <pc:spChg chg="mod">
          <ac:chgData name="Carroll, Bryson" userId="8890688c-92d9-48fc-b0a3-c94900bbdda8" providerId="ADAL" clId="{002EF1DB-067C-524C-92D0-2D26E8488D15}" dt="2026-02-10T19:37:28.750" v="142" actId="20577"/>
          <ac:spMkLst>
            <pc:docMk/>
            <pc:sldMk cId="2755746321" sldId="506"/>
            <ac:spMk id="25" creationId="{23E7127A-E670-519F-8E7D-763241E00B23}"/>
          </ac:spMkLst>
        </pc:spChg>
        <pc:picChg chg="add mod modCrop">
          <ac:chgData name="Carroll, Bryson" userId="8890688c-92d9-48fc-b0a3-c94900bbdda8" providerId="ADAL" clId="{002EF1DB-067C-524C-92D0-2D26E8488D15}" dt="2026-02-10T19:35:36.712" v="126" actId="14100"/>
          <ac:picMkLst>
            <pc:docMk/>
            <pc:sldMk cId="2755746321" sldId="506"/>
            <ac:picMk id="3" creationId="{88B76768-96D9-5D93-1779-7DCB768A76AD}"/>
          </ac:picMkLst>
        </pc:picChg>
        <pc:picChg chg="del">
          <ac:chgData name="Carroll, Bryson" userId="8890688c-92d9-48fc-b0a3-c94900bbdda8" providerId="ADAL" clId="{002EF1DB-067C-524C-92D0-2D26E8488D15}" dt="2026-02-10T19:34:12.175" v="115" actId="478"/>
          <ac:picMkLst>
            <pc:docMk/>
            <pc:sldMk cId="2755746321" sldId="506"/>
            <ac:picMk id="2050" creationId="{1A2F8401-B650-DDEC-A0F8-A060FBBF648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E2A6A-B2EB-8441-B31E-5E26404635BD}" type="datetimeFigureOut">
              <a:rPr lang="en-US" smtClean="0"/>
              <a:t>2/10/26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726D0-2261-A74D-9405-81A6A7813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768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B21BD-3CB7-E34E-919E-8858565438D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931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D24CD-3626-2A44-98FC-F4F8FD101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7C4365-9D44-4148-6CAD-5485AA60D7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DE9CCE-3DE4-CB49-F917-FBBDA10F21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229A81-2B62-88F3-AA7E-A2C399ABA7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B21BD-3CB7-E34E-919E-8858565438D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798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98FFE-D552-4107-E9D2-1453003AF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44840C-E3C5-BD1B-9103-484A49FF8B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EC3768-2BE6-2FBE-5ECC-65CB3600E3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1ADA3B-D311-35C9-DC8B-77D62095A1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B21BD-3CB7-E34E-919E-8858565438D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775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AD6A6-6250-3B6F-3F69-032B3E53A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A76756-436D-8F6B-8E3D-0461E8DD78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67D3E2-FB1B-E5F9-8BC1-D29DA2D0B4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C3B07C-9D72-349E-F602-4E319D7B67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B21BD-3CB7-E34E-919E-8858565438D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795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961FF-097C-F169-3053-28BE03EA5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79B0EA-FFDF-D22A-7398-E8862C2CAC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C88CC3-D1AB-FB43-80A0-2AA1E2D4AA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D9ADE8-2855-3373-1BBE-020ED76D0D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B21BD-3CB7-E34E-919E-8858565438D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981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5673F-44A7-4C2D-DB1F-991303AAD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D18963-A403-719A-89BC-87486788DA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F9101E-9490-6473-D1F4-0980377DA5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AE115A-2627-07EE-711C-5A77B2C0F1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B21BD-3CB7-E34E-919E-8858565438D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9382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917F5-D394-0AFA-A4B9-1C2B024E0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36B7BC-6928-7DBF-3681-A4C94A45CE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D4BE40-63CD-93F1-A4FE-8F06029427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E4B76-E8CB-6610-D5DD-662E160652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B21BD-3CB7-E34E-919E-8858565438D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02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3B2B8-AB3A-918A-9CE4-5EB9026F42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ED7E13-6E84-7C39-EA5B-7353B60258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5A04CF-B0DD-9B4E-EB6D-D1C1F5480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CB44FA-F66C-CBE2-49B1-E138DD99E1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B21BD-3CB7-E34E-919E-8858565438D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646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703AC-A3BF-A559-58E5-AAD4F41F3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33F688-4582-90D8-D0A8-3C96046A07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B81352-C3DE-BDB6-DC63-BCF76856AB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67D26D-1A5C-446F-1010-845BD6BED9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FB21BD-3CB7-E34E-919E-8858565438D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30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33CCB-94DF-0F97-9B76-55937C53D3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2CFEA3-A36C-0EBE-2353-F356CB1ECF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150BB0-BCC9-4825-8820-85B00F42A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A779-E4FA-4E4A-A172-17D50EB71E52}" type="datetimeFigureOut">
              <a:rPr lang="en-US" smtClean="0"/>
              <a:t>2/10/26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7B245-3B33-D7A8-3849-4422D7588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32A50-B1D5-4C88-D055-14D9AA154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B601-FF6A-E64D-AD46-11044CC4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761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9DE15-3937-1F00-CA90-3383E9FA8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3E2DA7-9E69-F665-89FB-1EA2EC34FF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B1FDF-5BFB-F15E-1B81-D10746ECC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A779-E4FA-4E4A-A172-17D50EB71E52}" type="datetimeFigureOut">
              <a:rPr lang="en-US" smtClean="0"/>
              <a:t>2/10/26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C8ACF-64CD-0261-CEAE-85B21011B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76130-1BDE-A9F8-637B-9EF48F17F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B601-FF6A-E64D-AD46-11044CC4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898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B837C6-4398-B526-4C21-9B8D326539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70DC2B-3FAA-CE68-26AC-2814F2BC6D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D486DF-993E-D496-B01B-ABABDF9D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A779-E4FA-4E4A-A172-17D50EB71E52}" type="datetimeFigureOut">
              <a:rPr lang="en-US" smtClean="0"/>
              <a:t>2/10/26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FF98D-4D27-1593-32F5-2D6624283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4F597-D657-1771-41D3-FAEFB9266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B601-FF6A-E64D-AD46-11044CC4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859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6901C788-635A-4622-851B-C3F44B4BAE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16050" y="1340769"/>
            <a:ext cx="7213600" cy="41764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79696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AA35348-1BEA-4D60-A8F0-9BB5A0967A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55688" y="620688"/>
            <a:ext cx="4104208" cy="56166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91450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7C04DE3-526B-4A7B-9B22-B56F66609A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59904" y="704850"/>
            <a:ext cx="3736096" cy="544701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05759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815975" y="2234263"/>
            <a:ext cx="3524641" cy="375788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66243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071A9-8C2B-52D0-44F5-552C44D46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8201A-4834-ED7F-7D7A-1AEF70DBF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EB667-5A6D-064E-A8F5-54C58BF80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A779-E4FA-4E4A-A172-17D50EB71E52}" type="datetimeFigureOut">
              <a:rPr lang="en-US" smtClean="0"/>
              <a:t>2/10/26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AE462E-63A2-A1F8-4E20-CCFAB9B53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40341-D272-DE55-ABD5-6CB8CEB8D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B601-FF6A-E64D-AD46-11044CC4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261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5FC61-FEE9-9F5F-92ED-D81788E30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4F5D63-4E4C-7B22-E981-484CA3BC5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E035C-8E0B-BBDE-BF50-00D6834AF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A779-E4FA-4E4A-A172-17D50EB71E52}" type="datetimeFigureOut">
              <a:rPr lang="en-US" smtClean="0"/>
              <a:t>2/10/26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7BA0B-205A-BC10-A048-63C2FC8E0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103C2B-6A3E-51D4-7135-C7C230F0B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B601-FF6A-E64D-AD46-11044CC4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630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B0FF4-C7C0-35F3-D580-4CB2BCE1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CEE84-7ABC-7CFB-FB83-40F01DFAB9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D0B13D-8048-6187-5C32-6A14E98345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E96185-C0EB-73F5-016C-5ED53575C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A779-E4FA-4E4A-A172-17D50EB71E52}" type="datetimeFigureOut">
              <a:rPr lang="en-US" smtClean="0"/>
              <a:t>2/10/26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DEDE43-7FD5-5C6E-C4C7-244756835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4E76C1-4540-ABAA-E09B-CF4400CC2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B601-FF6A-E64D-AD46-11044CC4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572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5A2AE-0C81-3CBE-A9FB-B28E3BDDD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383D4-0637-F69F-4416-B02C18A1A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ABC987-4963-5824-9DA6-AB2D5E9BE6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24E832-DDBA-912D-78DA-B1D8419032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498639-37CD-C8F6-513D-89EA4A7319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7AA40A-E672-CC60-1546-E554CBD6D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A779-E4FA-4E4A-A172-17D50EB71E52}" type="datetimeFigureOut">
              <a:rPr lang="en-US" smtClean="0"/>
              <a:t>2/10/26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118096-534C-425F-4365-F8A881130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224619-7ADB-2C22-D432-925A7B29E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B601-FF6A-E64D-AD46-11044CC4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60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A0CA6-CAE9-350A-D6FC-F0B7E4E63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47ACB0-5918-E555-9901-299BB5532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A779-E4FA-4E4A-A172-17D50EB71E52}" type="datetimeFigureOut">
              <a:rPr lang="en-US" smtClean="0"/>
              <a:t>2/10/26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6D1B2F-E327-83E4-C38B-DB9AA0DDC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5C0BA7-B64C-9FE8-339B-89765D8C4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B601-FF6A-E64D-AD46-11044CC4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593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778844-4C11-8E9E-CFDF-084892D97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A779-E4FA-4E4A-A172-17D50EB71E52}" type="datetimeFigureOut">
              <a:rPr lang="en-US" smtClean="0"/>
              <a:t>2/10/26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F4DEA0-18AE-31F4-DCC5-0A78ADA7B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D38943-5976-6501-5701-27334201D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B601-FF6A-E64D-AD46-11044CC4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75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90676-99DE-8912-8CE8-4EF02F589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84E9F-B95E-0991-1424-C978C564D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26B4E3-30A9-9DE5-0745-BE72DC5E28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13BD0A-629A-8FFA-A13B-5BD25FB22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A779-E4FA-4E4A-A172-17D50EB71E52}" type="datetimeFigureOut">
              <a:rPr lang="en-US" smtClean="0"/>
              <a:t>2/10/26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496F17-EC6D-35C1-7EC1-F3496AFE8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76880E-5305-7442-3F62-A6D99492F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B601-FF6A-E64D-AD46-11044CC4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986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CBE88-E5B0-39FA-F989-5BF38CADD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7FBA41-DB41-A3B8-A2D9-59691ACE45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1C43EE-ED95-DBC0-3893-5F6929041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6F74E5-DC17-034D-86E0-32065DF71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5A779-E4FA-4E4A-A172-17D50EB71E52}" type="datetimeFigureOut">
              <a:rPr lang="en-US" smtClean="0"/>
              <a:t>2/10/26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8F1120-E820-A5AE-CF65-AAE55E303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EEEB15-E184-E076-3DFC-2AFC25A1C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0B601-FF6A-E64D-AD46-11044CC4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8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B782A2-9A8F-B42C-B798-94CF79C17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E354B4-ACAF-692D-77FC-BCF6DF0C22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14121-3325-D9A9-8A40-189D68861D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A5A779-E4FA-4E4A-A172-17D50EB71E52}" type="datetimeFigureOut">
              <a:rPr lang="en-US" smtClean="0"/>
              <a:t>2/10/26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444F7-440D-FC62-AAA2-F7C4B71114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6458A5-5740-8A3C-62D2-FBF64A607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10B601-FF6A-E64D-AD46-11044CC4B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24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building with flags in front of it&#10;&#10;Description automatically generated">
            <a:extLst>
              <a:ext uri="{FF2B5EF4-FFF2-40B4-BE49-F238E27FC236}">
                <a16:creationId xmlns:a16="http://schemas.microsoft.com/office/drawing/2014/main" id="{73ACC805-78CA-1BAA-DD3B-6CE44AEDEF1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-487761" y="0"/>
            <a:ext cx="13167521" cy="7405358"/>
          </a:xfrm>
          <a:prstGeom prst="rect">
            <a:avLst/>
          </a:prstGeom>
        </p:spPr>
      </p:pic>
      <p:pic>
        <p:nvPicPr>
          <p:cNvPr id="6" name="Picture 5" descr="A black background with white letters&#10;&#10;Description automatically generated">
            <a:extLst>
              <a:ext uri="{FF2B5EF4-FFF2-40B4-BE49-F238E27FC236}">
                <a16:creationId xmlns:a16="http://schemas.microsoft.com/office/drawing/2014/main" id="{5DC0116C-2030-9371-43A5-F19C8629E1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491" y="535749"/>
            <a:ext cx="2627019" cy="5831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D14923-54D1-AACC-C83A-443E409AA5D6}"/>
              </a:ext>
            </a:extLst>
          </p:cNvPr>
          <p:cNvSpPr txBox="1"/>
          <p:nvPr/>
        </p:nvSpPr>
        <p:spPr>
          <a:xfrm>
            <a:off x="0" y="1807262"/>
            <a:ext cx="1218895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5680"/>
              </a:lnSpc>
            </a:pPr>
            <a:r>
              <a:rPr lang="en-US" sz="5400" b="1" spc="300" dirty="0">
                <a:latin typeface="Arial Black" panose="020B0604020202020204" pitchFamily="34" charset="0"/>
                <a:ea typeface="NanumMyeongjo" panose="02020603020101020101" pitchFamily="18" charset="-127"/>
                <a:cs typeface="Arial Black" panose="020B0604020202020204" pitchFamily="34" charset="0"/>
              </a:rPr>
              <a:t>DIGITAL ACCESSIBILITY IN CANVAS</a:t>
            </a:r>
          </a:p>
        </p:txBody>
      </p:sp>
    </p:spTree>
    <p:extLst>
      <p:ext uri="{BB962C8B-B14F-4D97-AF65-F5344CB8AC3E}">
        <p14:creationId xmlns:p14="http://schemas.microsoft.com/office/powerpoint/2010/main" val="2161702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8DDE3-2442-3FE9-C728-66F40F82B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C947BB-B305-4F9B-97EC-D0E4F70B54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19557" y="1019558"/>
            <a:ext cx="6858002" cy="48188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E6D136-48C8-5047-2C00-5FC3F54A211A}"/>
              </a:ext>
            </a:extLst>
          </p:cNvPr>
          <p:cNvSpPr txBox="1"/>
          <p:nvPr/>
        </p:nvSpPr>
        <p:spPr>
          <a:xfrm>
            <a:off x="27432" y="1420952"/>
            <a:ext cx="4627695" cy="48320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Panorama Icons: Located next to every file and page in Canvas.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 Hexagon: Severe issues (Image-only PDFs, no Alt-Text).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Yellow Triangle: Major issues (Contrast, structural errors).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Green Circle: Accessible (70% score or higher).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EAFD2B-7B79-CA1E-A22C-06C1F41F574D}"/>
              </a:ext>
            </a:extLst>
          </p:cNvPr>
          <p:cNvSpPr txBox="1"/>
          <p:nvPr/>
        </p:nvSpPr>
        <p:spPr>
          <a:xfrm>
            <a:off x="541499" y="415883"/>
            <a:ext cx="374703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ffectLst/>
                <a:latin typeface="Arial"/>
                <a:cs typeface="Arial"/>
              </a:rPr>
              <a:t>IDENTIFYING ISSUES WITH PANORAMA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3B9C8E8-1550-4F4F-D26E-F8B7D5A65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036" y="-1"/>
            <a:ext cx="7334532" cy="619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980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046A-4922-6B48-2960-155D5D7F7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BF70BBC-7110-90A2-9F2B-F951154AC3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512"/>
          <a:stretch/>
        </p:blipFill>
        <p:spPr>
          <a:xfrm>
            <a:off x="0" y="0"/>
            <a:ext cx="4809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932955-F94E-D4AB-CF60-8526B226AD31}"/>
              </a:ext>
            </a:extLst>
          </p:cNvPr>
          <p:cNvSpPr txBox="1"/>
          <p:nvPr/>
        </p:nvSpPr>
        <p:spPr>
          <a:xfrm>
            <a:off x="2396" y="1333795"/>
            <a:ext cx="4677180" cy="48320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The Instant "Fix": While you work through your "Red Icon" triage, the Blue Circle Icon provides students with immediate, accessible alternatives.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  <a:latin typeface="Arial"/>
              <a:ea typeface="Arimo" panose="020B0604020202020204" pitchFamily="34" charset="0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Student Empowerment: Panorama allows students to convert your existing documents into the format that fits their learning needs: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Audio (MP3): For students who need to listen while commuting or working.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BeeLine</a:t>
            </a:r>
            <a:r>
              <a:rPr lang="en-US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 Reader: Adds color gradients to text to improve focus and reading speed (excellent for ADHD/Dyslexia).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Electronic Braille &amp; </a:t>
            </a:r>
            <a:r>
              <a:rPr lang="en-US" dirty="0" err="1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ePub</a:t>
            </a:r>
            <a:r>
              <a:rPr lang="en-US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: Critical for students using assistive technology.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Arial"/>
              <a:ea typeface="Arimo" panose="020B0604020202020204" pitchFamily="34" charset="0"/>
              <a:cs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C97FBE9-4A28-867E-2AF7-D055486762B6}"/>
              </a:ext>
            </a:extLst>
          </p:cNvPr>
          <p:cNvSpPr txBox="1"/>
          <p:nvPr/>
        </p:nvSpPr>
        <p:spPr>
          <a:xfrm>
            <a:off x="541499" y="415883"/>
            <a:ext cx="374703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ffectLst/>
                <a:latin typeface="Arial"/>
                <a:cs typeface="Arial"/>
              </a:rPr>
              <a:t>PROVIDING IMMEDIATE ACCESS (THE BLUE ICON)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0347A4-FA46-CFD1-5390-1B92E93024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2352" y="0"/>
            <a:ext cx="5376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738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DB4A1-877C-EF52-43E1-0017215F7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9EDDA89-FBAE-C427-7C9A-B1AC634BC1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512"/>
          <a:stretch/>
        </p:blipFill>
        <p:spPr>
          <a:xfrm>
            <a:off x="0" y="0"/>
            <a:ext cx="4809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96C6CF-CF83-24F2-0CC0-89BC2014A22B}"/>
              </a:ext>
            </a:extLst>
          </p:cNvPr>
          <p:cNvSpPr txBox="1"/>
          <p:nvPr/>
        </p:nvSpPr>
        <p:spPr>
          <a:xfrm>
            <a:off x="38580" y="815993"/>
            <a:ext cx="4571840" cy="42165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The Problem: Scanned PDFs are just images; screen readers can't "see" the text.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Arial"/>
              <a:ea typeface="Arimo" panose="020B0604020202020204" pitchFamily="34" charset="0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The Panorama Fix: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Click the Red Icon to access the Accessibility Report.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Use the OCR Tool (Optical Character Recognition) to convert the image to text.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Click "Replace Original" to update the file instantly.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Arial"/>
              <a:ea typeface="Arimo" panose="020B0604020202020204" pitchFamily="34" charset="0"/>
              <a:cs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3CA97FF-4F95-6CDB-ECAF-F61DDFFC559D}"/>
              </a:ext>
            </a:extLst>
          </p:cNvPr>
          <p:cNvSpPr txBox="1"/>
          <p:nvPr/>
        </p:nvSpPr>
        <p:spPr>
          <a:xfrm>
            <a:off x="541499" y="415883"/>
            <a:ext cx="3747038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ffectLst/>
                <a:latin typeface="Arial"/>
                <a:cs typeface="Arial"/>
              </a:rPr>
              <a:t>Fixing Scanned PDFs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F2AB9C4-67C2-8810-222D-3C6D7F1790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601" y="0"/>
            <a:ext cx="64389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7244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F86F2-338F-1D04-BFF8-D3B0AEFCA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C1EAC4-684B-9430-15E1-6C007832B5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19557" y="1019558"/>
            <a:ext cx="6858002" cy="48188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17BFEF-E880-13EE-8508-A1C20BAAFFCC}"/>
              </a:ext>
            </a:extLst>
          </p:cNvPr>
          <p:cNvSpPr txBox="1"/>
          <p:nvPr/>
        </p:nvSpPr>
        <p:spPr>
          <a:xfrm>
            <a:off x="27432" y="1420952"/>
            <a:ext cx="4627695" cy="40626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Problem: Images without "Alt-Text" leave students with visual impairments in the dark.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Panorama Fix: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Panorama icon on any Canvas page.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Inline Remediation to type a 1-2 sentence description.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Save, the description is added to the HTML automatically.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EA38785-B085-F8B5-EE01-5A817E312F40}"/>
              </a:ext>
            </a:extLst>
          </p:cNvPr>
          <p:cNvSpPr txBox="1"/>
          <p:nvPr/>
        </p:nvSpPr>
        <p:spPr>
          <a:xfrm>
            <a:off x="541499" y="415883"/>
            <a:ext cx="374703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ffectLst/>
                <a:latin typeface="Arial"/>
                <a:cs typeface="Arial"/>
              </a:rPr>
              <a:t>Instant Image Descriptions (Alt-Text)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9819CB6-39D9-1BB8-AF02-980BC64FDD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1" t="7010" r="17667" b="18395"/>
          <a:stretch>
            <a:fillRect/>
          </a:stretch>
        </p:blipFill>
        <p:spPr bwMode="auto">
          <a:xfrm>
            <a:off x="4818888" y="758910"/>
            <a:ext cx="7388807" cy="533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737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F3A12-6F75-F8A4-FAE2-EABE87DAE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69F7AB-25DB-CECE-C55B-0E274E5BE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19557" y="1019557"/>
            <a:ext cx="6858002" cy="481888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8BBDE5-A88F-423A-8B84-7FF267BC270E}"/>
              </a:ext>
            </a:extLst>
          </p:cNvPr>
          <p:cNvSpPr txBox="1"/>
          <p:nvPr/>
        </p:nvSpPr>
        <p:spPr>
          <a:xfrm>
            <a:off x="27432" y="1420952"/>
            <a:ext cx="4627695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Rule: If a student can’t hear the video, they must be able to read it.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Workflow: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Upload video to Canvas Studio.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Captions, Request, English.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Review and Publish: Once generated, do a quick "triage edit" for technical terms and hit publish.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523C91C-DAF8-B4E0-A2E5-559F8AC39141}"/>
              </a:ext>
            </a:extLst>
          </p:cNvPr>
          <p:cNvSpPr txBox="1"/>
          <p:nvPr/>
        </p:nvSpPr>
        <p:spPr>
          <a:xfrm>
            <a:off x="541499" y="415883"/>
            <a:ext cx="374703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Rapid Video Captioning with Canvas Studio</a:t>
            </a:r>
            <a:endParaRPr lang="en-US" sz="2000" b="1" dirty="0">
              <a:solidFill>
                <a:schemeClr val="bg1"/>
              </a:solidFill>
              <a:effectLst/>
              <a:latin typeface="Arial"/>
              <a:cs typeface="Arial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45A4EC3-60EF-C6E6-3DB5-52A6F3E95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0036" y="553677"/>
            <a:ext cx="7378998" cy="5040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896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3D2A3-BDBC-39D2-F5BC-A0387923C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A053B8-A1D8-25C1-A2A7-F8A6782BD5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512"/>
          <a:stretch/>
        </p:blipFill>
        <p:spPr>
          <a:xfrm>
            <a:off x="0" y="0"/>
            <a:ext cx="4809743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5E40D2-7803-1507-1C16-2CF9B12FA76E}"/>
              </a:ext>
            </a:extLst>
          </p:cNvPr>
          <p:cNvSpPr txBox="1"/>
          <p:nvPr/>
        </p:nvSpPr>
        <p:spPr>
          <a:xfrm>
            <a:off x="38580" y="815993"/>
            <a:ext cx="4571840" cy="55092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Use the Canvas Template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The Change: Move syllabus content directly into the Canvas Syllabus Tool instead of only uploading a file.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The Payoff: Instant mobile responsiveness and 100% screen-reader compatibility.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The Panorama “Quick Fix”: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The Action: Click the Accessibility Icon next to your syllabus file.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The Fix: Use the </a:t>
            </a:r>
            <a:r>
              <a:rPr lang="en-US" sz="1600" dirty="0" err="1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AutoPilot</a:t>
            </a:r>
            <a:r>
              <a:rPr lang="en-US" sz="1600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 tool to instantly remediate common issues like missing headers, low contrast, or font size.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The Result: A higher accessibility score without re-editing the original document.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Enable Alternative Formats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The Action: Ensure students can see the Blue Panorama Icon next to your files.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/>
                <a:ea typeface="Arimo" panose="020B0604020202020204" pitchFamily="34" charset="0"/>
                <a:cs typeface="Arial"/>
              </a:rPr>
              <a:t>The Benefit: This allows students to instantly convert your syllabus into a Podcast, Electronic Braille, or OCR PDF.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E7127A-E670-519F-8E7D-763241E00B23}"/>
              </a:ext>
            </a:extLst>
          </p:cNvPr>
          <p:cNvSpPr txBox="1"/>
          <p:nvPr/>
        </p:nvSpPr>
        <p:spPr>
          <a:xfrm>
            <a:off x="541499" y="415883"/>
            <a:ext cx="3747038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effectLst/>
                <a:latin typeface="Arial"/>
                <a:cs typeface="Arial"/>
              </a:rPr>
              <a:t>Canvas and Syllabi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B76768-96D9-5D93-1779-7DCB768A76A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9532"/>
          <a:stretch>
            <a:fillRect/>
          </a:stretch>
        </p:blipFill>
        <p:spPr>
          <a:xfrm>
            <a:off x="4809743" y="233531"/>
            <a:ext cx="7380288" cy="601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746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193AA-E590-493F-745E-84CAD3BB2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background with small dots&#10;&#10;Description automatically generated">
            <a:extLst>
              <a:ext uri="{FF2B5EF4-FFF2-40B4-BE49-F238E27FC236}">
                <a16:creationId xmlns:a16="http://schemas.microsoft.com/office/drawing/2014/main" id="{E78A34DB-4426-28B0-271B-6E08F2C71B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9" b="-41"/>
          <a:stretch/>
        </p:blipFill>
        <p:spPr>
          <a:xfrm>
            <a:off x="-212735" y="-179727"/>
            <a:ext cx="12617469" cy="711403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9AE0591B-BE8E-D5F7-9428-689F174E4AC2}"/>
              </a:ext>
            </a:extLst>
          </p:cNvPr>
          <p:cNvSpPr/>
          <p:nvPr/>
        </p:nvSpPr>
        <p:spPr>
          <a:xfrm>
            <a:off x="5559176" y="3040482"/>
            <a:ext cx="1509443" cy="38291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1AEFDBA-E4FA-4FF2-E6DB-EAE620FEF563}"/>
              </a:ext>
            </a:extLst>
          </p:cNvPr>
          <p:cNvSpPr>
            <a:spLocks noGrp="1"/>
          </p:cNvSpPr>
          <p:nvPr/>
        </p:nvSpPr>
        <p:spPr>
          <a:xfrm>
            <a:off x="762001" y="1880202"/>
            <a:ext cx="3207274" cy="299417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2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600" dirty="0">
                <a:latin typeface="Arial"/>
                <a:cs typeface="Arial"/>
              </a:rPr>
              <a:t>DIY Fixes: Use Panorama for PDFs and Canvas Studio for video captions.</a:t>
            </a:r>
          </a:p>
          <a:p>
            <a:pPr>
              <a:lnSpc>
                <a:spcPct val="100000"/>
              </a:lnSpc>
            </a:pPr>
            <a:endParaRPr lang="en-US"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US" sz="1600" dirty="0">
                <a:latin typeface="Arial"/>
                <a:cs typeface="Arial"/>
              </a:rPr>
              <a:t>Complex Files: If a PDF has complex tables or math, send it to Online Accessibility.</a:t>
            </a:r>
          </a:p>
          <a:p>
            <a:pPr>
              <a:lnSpc>
                <a:spcPct val="100000"/>
              </a:lnSpc>
            </a:pPr>
            <a:endParaRPr lang="en-US"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US" sz="1600" dirty="0">
                <a:latin typeface="Arial"/>
                <a:cs typeface="Arial"/>
              </a:rPr>
              <a:t>Video Pro-Service: For high-stakes, long-form videos, submit a Captioning Request to Student Disability Services (SDS).</a:t>
            </a:r>
          </a:p>
          <a:p>
            <a:pPr>
              <a:lnSpc>
                <a:spcPct val="100000"/>
              </a:lnSpc>
            </a:pPr>
            <a:endParaRPr lang="en-US" sz="1600" dirty="0">
              <a:latin typeface="Arial"/>
              <a:cs typeface="Arial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E3714C5-F719-B783-9564-83D0B9A650B1}"/>
              </a:ext>
            </a:extLst>
          </p:cNvPr>
          <p:cNvCxnSpPr>
            <a:cxnSpLocks/>
          </p:cNvCxnSpPr>
          <p:nvPr/>
        </p:nvCxnSpPr>
        <p:spPr>
          <a:xfrm flipH="1">
            <a:off x="784306" y="1276162"/>
            <a:ext cx="1062338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6270607-9C5F-12A3-2633-6C1F17A0E5E7}"/>
              </a:ext>
            </a:extLst>
          </p:cNvPr>
          <p:cNvSpPr txBox="1"/>
          <p:nvPr/>
        </p:nvSpPr>
        <p:spPr>
          <a:xfrm>
            <a:off x="731358" y="464593"/>
            <a:ext cx="1178271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Who to Contact</a:t>
            </a:r>
          </a:p>
        </p:txBody>
      </p:sp>
    </p:spTree>
    <p:extLst>
      <p:ext uri="{BB962C8B-B14F-4D97-AF65-F5344CB8AC3E}">
        <p14:creationId xmlns:p14="http://schemas.microsoft.com/office/powerpoint/2010/main" val="398604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88B63-5911-3091-0933-BB54AB94F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4F242CC-0888-B779-DAB4-FE0685F4ED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735" y="0"/>
            <a:ext cx="12617470" cy="710418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E5C6FA-B6E5-3A86-F1D0-B1522CEE5B99}"/>
              </a:ext>
            </a:extLst>
          </p:cNvPr>
          <p:cNvSpPr txBox="1"/>
          <p:nvPr/>
        </p:nvSpPr>
        <p:spPr>
          <a:xfrm>
            <a:off x="619130" y="1744356"/>
            <a:ext cx="3535052" cy="51136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TTU Online Accessibility: [Link/Email] for course reviews.</a:t>
            </a: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eLearning &amp; Academic Partnerships: Support for instructional design</a:t>
            </a: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Open your highest-enrollment Canvas course today and fix just 3 Red Icons.</a:t>
            </a:r>
          </a:p>
          <a:p>
            <a:pPr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white letter on a black background&#10;&#10;Description automatically generated">
            <a:extLst>
              <a:ext uri="{FF2B5EF4-FFF2-40B4-BE49-F238E27FC236}">
                <a16:creationId xmlns:a16="http://schemas.microsoft.com/office/drawing/2014/main" id="{5323B4F4-0D3F-3C80-605A-9BD82BF49D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0" y="298450"/>
            <a:ext cx="1596136" cy="1947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8B3CE0-E2F6-1B51-73D7-889E84BB03EB}"/>
              </a:ext>
            </a:extLst>
          </p:cNvPr>
          <p:cNvSpPr txBox="1"/>
          <p:nvPr/>
        </p:nvSpPr>
        <p:spPr>
          <a:xfrm>
            <a:off x="619130" y="1034641"/>
            <a:ext cx="1178271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bg1"/>
                </a:solidFill>
                <a:latin typeface="Arial"/>
                <a:cs typeface="Arial"/>
              </a:rPr>
              <a:t>Next Steps and Resources</a:t>
            </a:r>
          </a:p>
        </p:txBody>
      </p:sp>
    </p:spTree>
    <p:extLst>
      <p:ext uri="{BB962C8B-B14F-4D97-AF65-F5344CB8AC3E}">
        <p14:creationId xmlns:p14="http://schemas.microsoft.com/office/powerpoint/2010/main" val="943615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578</Words>
  <Application>Microsoft Macintosh PowerPoint</Application>
  <PresentationFormat>Widescreen</PresentationFormat>
  <Paragraphs>63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Arial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Carroll, Bryson</dc:creator>
  <cp:lastModifiedBy>Carroll, Bryson</cp:lastModifiedBy>
  <cp:revision>1</cp:revision>
  <dcterms:created xsi:type="dcterms:W3CDTF">2026-02-09T19:24:40Z</dcterms:created>
  <dcterms:modified xsi:type="dcterms:W3CDTF">2026-02-10T19:37:32Z</dcterms:modified>
</cp:coreProperties>
</file>