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0" r:id="rId3"/>
  </p:sldMasterIdLst>
  <p:notesMasterIdLst>
    <p:notesMasterId r:id="rId20"/>
  </p:notesMasterIdLst>
  <p:sldIdLst>
    <p:sldId id="256" r:id="rId4"/>
    <p:sldId id="285" r:id="rId5"/>
    <p:sldId id="299" r:id="rId6"/>
    <p:sldId id="300" r:id="rId7"/>
    <p:sldId id="286" r:id="rId8"/>
    <p:sldId id="289" r:id="rId9"/>
    <p:sldId id="306" r:id="rId10"/>
    <p:sldId id="307" r:id="rId11"/>
    <p:sldId id="292" r:id="rId12"/>
    <p:sldId id="293" r:id="rId13"/>
    <p:sldId id="294" r:id="rId14"/>
    <p:sldId id="304" r:id="rId15"/>
    <p:sldId id="305" r:id="rId16"/>
    <p:sldId id="302" r:id="rId17"/>
    <p:sldId id="303" r:id="rId18"/>
    <p:sldId id="283" r:id="rId1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oz, Juan" initials="MJ" lastIdx="7" clrIdx="0">
    <p:extLst/>
  </p:cmAuthor>
  <p:cmAuthor id="2" name="Grace Hernandez" initials="GH" lastIdx="8" clrIdx="1"/>
  <p:cmAuthor id="3" name="Microsoft Office User" initials="Office" lastIdx="7" clrIdx="2"/>
  <p:cmAuthor id="4" name="West, Vicki" initials="WV" lastIdx="1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C0000"/>
    <a:srgbClr val="E2E3E6"/>
    <a:srgbClr val="E3E3E5"/>
    <a:srgbClr val="E5E5E7"/>
    <a:srgbClr val="EDEDEF"/>
    <a:srgbClr val="EFEFF1"/>
    <a:srgbClr val="E4E5E8"/>
    <a:srgbClr val="DEDFE2"/>
    <a:srgbClr val="DADBDE"/>
    <a:srgbClr val="DBD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59797" autoAdjust="0"/>
  </p:normalViewPr>
  <p:slideViewPr>
    <p:cSldViewPr snapToGrid="0" snapToObjects="1">
      <p:cViewPr varScale="1">
        <p:scale>
          <a:sx n="69" d="100"/>
          <a:sy n="69" d="100"/>
        </p:scale>
        <p:origin x="-1762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986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 smtClean="0"/>
              <a:t>Hispanic IPEDS</a:t>
            </a:r>
            <a:r>
              <a:rPr lang="en-US" baseline="0" dirty="0" smtClean="0"/>
              <a:t> </a:t>
            </a:r>
            <a:r>
              <a:rPr lang="en-US" dirty="0" smtClean="0"/>
              <a:t>Enrollment </a:t>
            </a:r>
            <a:r>
              <a:rPr lang="en-US" dirty="0"/>
              <a:t>by Institution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Texas Tech University</c:v>
                </c:pt>
                <c:pt idx="1">
                  <c:v>UT Austin</c:v>
                </c:pt>
                <c:pt idx="2">
                  <c:v>Texas A&amp;M</c:v>
                </c:pt>
                <c:pt idx="3">
                  <c:v>Rice University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0.16200000000000001</c:v>
                </c:pt>
                <c:pt idx="1">
                  <c:v>0.19400000000000001</c:v>
                </c:pt>
                <c:pt idx="2">
                  <c:v>0.159</c:v>
                </c:pt>
                <c:pt idx="3" formatCode="0%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Texas Tech University</c:v>
                </c:pt>
                <c:pt idx="1">
                  <c:v>UT Austin</c:v>
                </c:pt>
                <c:pt idx="2">
                  <c:v>Texas A&amp;M</c:v>
                </c:pt>
                <c:pt idx="3">
                  <c:v>Rice University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0.222</c:v>
                </c:pt>
                <c:pt idx="1">
                  <c:v>0.218</c:v>
                </c:pt>
                <c:pt idx="2">
                  <c:v>0.20949999999999999</c:v>
                </c:pt>
                <c:pt idx="3" formatCode="0%">
                  <c:v>0.15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711168"/>
        <c:axId val="48712704"/>
      </c:barChart>
      <c:catAx>
        <c:axId val="487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8712704"/>
        <c:crosses val="autoZero"/>
        <c:auto val="1"/>
        <c:lblAlgn val="ctr"/>
        <c:lblOffset val="100"/>
        <c:noMultiLvlLbl val="0"/>
      </c:catAx>
      <c:valAx>
        <c:axId val="4871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87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Data!$A$11</c:f>
              <c:strCache>
                <c:ptCount val="1"/>
                <c:pt idx="0">
                  <c:v>Total New Transfer Enrollment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Data!$B$2:$F$2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Data!$B$11:$F$11</c:f>
              <c:numCache>
                <c:formatCode>#,##0</c:formatCode>
                <c:ptCount val="5"/>
                <c:pt idx="0">
                  <c:v>2451</c:v>
                </c:pt>
                <c:pt idx="1">
                  <c:v>2492</c:v>
                </c:pt>
                <c:pt idx="2">
                  <c:v>2523</c:v>
                </c:pt>
                <c:pt idx="3">
                  <c:v>2643</c:v>
                </c:pt>
                <c:pt idx="4">
                  <c:v>2921</c:v>
                </c:pt>
              </c:numCache>
            </c:numRef>
          </c:val>
        </c:ser>
        <c:ser>
          <c:idx val="1"/>
          <c:order val="1"/>
          <c:tx>
            <c:strRef>
              <c:f>Data!$A$12</c:f>
              <c:strCache>
                <c:ptCount val="1"/>
                <c:pt idx="0">
                  <c:v>New Hispanic Transfer Enrollment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Data!$B$2:$F$2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Data!$B$12:$F$12</c:f>
              <c:numCache>
                <c:formatCode>#,##0</c:formatCode>
                <c:ptCount val="5"/>
                <c:pt idx="0">
                  <c:v>516</c:v>
                </c:pt>
                <c:pt idx="1">
                  <c:v>577</c:v>
                </c:pt>
                <c:pt idx="2">
                  <c:v>599</c:v>
                </c:pt>
                <c:pt idx="3">
                  <c:v>664</c:v>
                </c:pt>
                <c:pt idx="4">
                  <c:v>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79648"/>
        <c:axId val="48781184"/>
      </c:barChart>
      <c:lineChart>
        <c:grouping val="standard"/>
        <c:varyColors val="0"/>
        <c:ser>
          <c:idx val="2"/>
          <c:order val="2"/>
          <c:tx>
            <c:strRef>
              <c:f>Data!$A$13</c:f>
              <c:strCache>
                <c:ptCount val="1"/>
                <c:pt idx="0">
                  <c:v>Percent of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Data!$B$13:$F$13</c:f>
              <c:numCache>
                <c:formatCode>0.0%</c:formatCode>
                <c:ptCount val="5"/>
                <c:pt idx="0">
                  <c:v>0.21052631578947401</c:v>
                </c:pt>
                <c:pt idx="1">
                  <c:v>0.231540930979133</c:v>
                </c:pt>
                <c:pt idx="2">
                  <c:v>0.23741577487118501</c:v>
                </c:pt>
                <c:pt idx="3">
                  <c:v>0.25122966326144502</c:v>
                </c:pt>
                <c:pt idx="4">
                  <c:v>0.28175282437521398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84512"/>
        <c:axId val="48782720"/>
      </c:lineChart>
      <c:catAx>
        <c:axId val="4877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8781184"/>
        <c:crosses val="autoZero"/>
        <c:auto val="1"/>
        <c:lblAlgn val="ctr"/>
        <c:lblOffset val="100"/>
        <c:noMultiLvlLbl val="0"/>
      </c:catAx>
      <c:valAx>
        <c:axId val="4878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8779648"/>
        <c:crosses val="autoZero"/>
        <c:crossBetween val="between"/>
      </c:valAx>
      <c:valAx>
        <c:axId val="4878272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8784512"/>
        <c:crosses val="max"/>
        <c:crossBetween val="between"/>
      </c:valAx>
      <c:catAx>
        <c:axId val="48784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782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96690-07A1-440F-8DBC-E5F363870BB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538" y="604489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25229"/>
            <a:ext cx="5607050" cy="49957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B9ED-BF58-4EB8-B5CC-DE6841C9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79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1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1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883"/>
            <a:ext cx="5607050" cy="45050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8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9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04838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04838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6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1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B9ED-BF58-4EB8-B5CC-DE6841C9DD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 w="3175">
            <a:noFill/>
          </a:ln>
        </p:spPr>
        <p:txBody>
          <a:bodyPr/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68123"/>
            <a:ext cx="8229600" cy="3601534"/>
          </a:xfrm>
          <a:prstGeom prst="rect">
            <a:avLst/>
          </a:prstGeom>
        </p:spPr>
        <p:txBody>
          <a:bodyPr/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1" spc="-4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80000"/>
              <a:buFont typeface="Wingdings" charset="2"/>
              <a:buChar char="ü"/>
              <a:tabLst/>
              <a:defRPr b="1" i="0">
                <a:solidFill>
                  <a:srgbClr val="404040"/>
                </a:solidFill>
                <a:latin typeface="Arial"/>
                <a:cs typeface="Arial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100000"/>
              <a:buFont typeface="Arial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70000"/>
              <a:buFont typeface="Wingdings 3" charset="2"/>
              <a:buChar char="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80000"/>
              <a:buFont typeface="Courier New"/>
              <a:buChar char="o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-8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add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80000"/>
              <a:buFont typeface="Wingdings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70000"/>
              <a:buFont typeface="Wingdings 3" charset="2"/>
              <a:buChar char="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80000"/>
              <a:buFont typeface="Courier New"/>
              <a:buChar char="o"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Fifth level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D431-6F74-6D4C-B76B-A44FF2AD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8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68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6009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962116"/>
            <a:ext cx="7772400" cy="1361825"/>
          </a:xfrm>
        </p:spPr>
        <p:txBody>
          <a:bodyPr anchor="ctr">
            <a:normAutofit/>
          </a:bodyPr>
          <a:lstStyle>
            <a:lvl1pPr algn="ctr">
              <a:defRPr sz="3600" b="1" i="1" cap="none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9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92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1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21261" y="86154"/>
            <a:ext cx="8909456" cy="1038632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innerShdw blurRad="511175" dist="25400" dir="13500000">
              <a:srgbClr val="000000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724" y="148377"/>
            <a:ext cx="7710688" cy="9148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D431-6F74-6D4C-B76B-A44FF2AD83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24" y="252964"/>
            <a:ext cx="599721" cy="699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69893"/>
            <a:ext cx="8229600" cy="359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400" b="1" i="0" kern="1200" spc="-150" baseline="0">
          <a:ln>
            <a:noFill/>
          </a:ln>
          <a:solidFill>
            <a:schemeClr val="tx1">
              <a:lumMod val="75000"/>
              <a:lumOff val="25000"/>
            </a:schemeClr>
          </a:solidFill>
          <a:effectLst>
            <a:outerShdw dist="38100" dir="2700000" algn="tl" rotWithShape="0">
              <a:srgbClr val="000000">
                <a:alpha val="12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30188" marR="0" indent="-23018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/>
        <a:defRPr sz="2400" b="0" i="0" kern="1200" spc="-4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>
            <a:lumMod val="75000"/>
          </a:schemeClr>
        </a:buClr>
        <a:buSzPct val="80000"/>
        <a:buFont typeface="Wingdings" charset="2"/>
        <a:buChar char="ü"/>
        <a:tabLst/>
        <a:defRPr sz="2000" b="1" i="0" kern="1200">
          <a:solidFill>
            <a:srgbClr val="404040"/>
          </a:solidFill>
          <a:latin typeface="Arial"/>
          <a:ea typeface="+mn-ea"/>
          <a:cs typeface="Arial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>
            <a:lumMod val="75000"/>
          </a:schemeClr>
        </a:buClr>
        <a:buSzPct val="100000"/>
        <a:buFont typeface="Arial"/>
        <a:buChar char="•"/>
        <a:tabLst/>
        <a:defRPr sz="1600" b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>
            <a:lumMod val="75000"/>
          </a:schemeClr>
        </a:buClr>
        <a:buSzPct val="70000"/>
        <a:buFont typeface="Wingdings 3" charset="2"/>
        <a:buChar char="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>
            <a:lumMod val="75000"/>
          </a:schemeClr>
        </a:buClr>
        <a:buSzPct val="80000"/>
        <a:buFont typeface="Courier New"/>
        <a:buChar char="o"/>
        <a:tabLst/>
        <a:defRPr sz="1200" b="0" i="1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39" y="1649543"/>
            <a:ext cx="2254786" cy="18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"/>
          <a:stretch/>
        </p:blipFill>
        <p:spPr>
          <a:xfrm>
            <a:off x="0" y="1927671"/>
            <a:ext cx="9144000" cy="3236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035" y="287181"/>
            <a:ext cx="7739930" cy="1503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35" y="1927671"/>
            <a:ext cx="7739930" cy="209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83" y="4135590"/>
            <a:ext cx="599721" cy="6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3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</p:sldLayoutIdLst>
  <p:txStyles>
    <p:titleStyle>
      <a:lvl1pPr algn="r" defTabSz="457200" rtl="0" eaLnBrk="1" latinLnBrk="0" hangingPunct="1">
        <a:spcBef>
          <a:spcPct val="0"/>
        </a:spcBef>
        <a:buNone/>
        <a:defRPr sz="4800" b="1" i="1" kern="1200" spc="-150">
          <a:solidFill>
            <a:srgbClr val="FF0000"/>
          </a:solidFill>
          <a:latin typeface="Times New Roman"/>
          <a:ea typeface="+mj-ea"/>
          <a:cs typeface="Times New Roman"/>
        </a:defRPr>
      </a:lvl1pPr>
    </p:titleStyle>
    <p:bodyStyle>
      <a:lvl1pPr marL="0" indent="0" algn="r" defTabSz="457200" rtl="0" eaLnBrk="1" latinLnBrk="0" hangingPunct="1">
        <a:lnSpc>
          <a:spcPct val="80000"/>
        </a:lnSpc>
        <a:spcBef>
          <a:spcPct val="20000"/>
        </a:spcBef>
        <a:buFontTx/>
        <a:buNone/>
        <a:defRPr sz="2800" b="1" i="0" kern="1200" spc="-100" baseline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8706" y="287181"/>
            <a:ext cx="8113259" cy="150356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HSI &amp; Title V Progress</a:t>
            </a:r>
            <a:endParaRPr lang="en-U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984"/>
              </a:spcBef>
            </a:pPr>
            <a:r>
              <a:rPr lang="en-US" sz="2000" b="0" spc="-20" dirty="0" smtClean="0"/>
              <a:t>President M. Duane Nellis</a:t>
            </a:r>
          </a:p>
          <a:p>
            <a:pPr>
              <a:spcBef>
                <a:spcPts val="984"/>
              </a:spcBef>
            </a:pPr>
            <a:r>
              <a:rPr lang="en-US" sz="2000" b="0" spc="-20" dirty="0" smtClean="0"/>
              <a:t>Meeting of the Board of Regents</a:t>
            </a:r>
          </a:p>
          <a:p>
            <a:pPr>
              <a:spcBef>
                <a:spcPts val="984"/>
              </a:spcBef>
            </a:pPr>
            <a:r>
              <a:rPr lang="en-US" sz="2000" b="0" spc="-20" dirty="0" smtClean="0"/>
              <a:t>May 15, 2015</a:t>
            </a:r>
            <a:endParaRPr lang="en-US" sz="2000" b="0" spc="-20" dirty="0"/>
          </a:p>
        </p:txBody>
      </p:sp>
    </p:spTree>
    <p:extLst>
      <p:ext uri="{BB962C8B-B14F-4D97-AF65-F5344CB8AC3E}">
        <p14:creationId xmlns:p14="http://schemas.microsoft.com/office/powerpoint/2010/main" val="26117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Undergraduate Admissions</a:t>
            </a:r>
            <a:br>
              <a:rPr lang="en-US" dirty="0" smtClean="0"/>
            </a:br>
            <a:r>
              <a:rPr lang="en-US" dirty="0" smtClean="0"/>
              <a:t>Recruitment Staff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1" y="1159351"/>
            <a:ext cx="7366948" cy="3933200"/>
          </a:xfrm>
        </p:spPr>
      </p:pic>
      <p:sp>
        <p:nvSpPr>
          <p:cNvPr id="5" name="Rectangle 4"/>
          <p:cNvSpPr/>
          <p:nvPr/>
        </p:nvSpPr>
        <p:spPr>
          <a:xfrm>
            <a:off x="1050456" y="1314310"/>
            <a:ext cx="2639368" cy="542408"/>
          </a:xfrm>
          <a:prstGeom prst="rect">
            <a:avLst/>
          </a:prstGeom>
          <a:solidFill>
            <a:srgbClr val="E3E3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19631" y="1856718"/>
            <a:ext cx="152400" cy="105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00250" y="3724275"/>
            <a:ext cx="847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cs typeface="Courier New" panose="02070309020205020404" pitchFamily="49" charset="0"/>
              </a:rPr>
              <a:t>1 recruiter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1" y="4248150"/>
            <a:ext cx="125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cs typeface="Courier New" panose="02070309020205020404" pitchFamily="49" charset="0"/>
              </a:rPr>
              <a:t>3 recruiters (Austin); 1 recruiter (San Antonio)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825" y="4564023"/>
            <a:ext cx="847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cs typeface="Courier New" panose="02070309020205020404" pitchFamily="49" charset="0"/>
              </a:rPr>
              <a:t>1 recruiter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6884" y="3608648"/>
            <a:ext cx="847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cs typeface="Courier New" panose="02070309020205020404" pitchFamily="49" charset="0"/>
              </a:rPr>
              <a:t>5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cs typeface="Courier New" panose="02070309020205020404" pitchFamily="49" charset="0"/>
              </a:rPr>
              <a:t> recruiters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9152" y="2431859"/>
            <a:ext cx="847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cs typeface="Courier New" panose="02070309020205020404" pitchFamily="49" charset="0"/>
              </a:rPr>
              <a:t>5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cs typeface="Courier New" panose="02070309020205020404" pitchFamily="49" charset="0"/>
              </a:rPr>
              <a:t> recruiters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9275" y="2879586"/>
            <a:ext cx="847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cs typeface="Courier New" panose="02070309020205020404" pitchFamily="49" charset="0"/>
              </a:rPr>
              <a:t>4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cs typeface="Courier New" panose="02070309020205020404" pitchFamily="49" charset="0"/>
              </a:rPr>
              <a:t> recruiters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84" y="2767170"/>
            <a:ext cx="5912274" cy="1276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Proposal: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203"/>
            <a:ext cx="8433088" cy="365415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i="0" spc="-30" dirty="0"/>
              <a:t>Increase Recruiting Events in Targeted Regions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500" spc="-30" dirty="0"/>
              <a:t>Recruiting Receptions in South Texas Valley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sz="280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Lower Rio Grande Valley</a:t>
            </a:r>
            <a:endParaRPr lang="en-US" sz="280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sz="2800" spc="-30" dirty="0" smtClean="0"/>
              <a:t>Corpus </a:t>
            </a:r>
            <a:r>
              <a:rPr lang="en-US" sz="2800" spc="-30" dirty="0"/>
              <a:t>Christi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700" i="0" spc="-30" dirty="0"/>
              <a:t> Add Transfer Counselor to DFW Region based on Projected Growth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700" i="0" spc="-30" dirty="0"/>
              <a:t> Add additional staff to </a:t>
            </a:r>
            <a:r>
              <a:rPr lang="en-US" sz="3700" i="0" spc="-30" dirty="0" smtClean="0"/>
              <a:t>CCTR (Community College &amp; Transfer Relations) for the Dallas market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i="0" spc="-30" dirty="0" smtClean="0"/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endParaRPr lang="en-US" i="0" spc="-30" dirty="0"/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endParaRPr lang="en-US" sz="1600" i="0" spc="-3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i="0" spc="-3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i="0" spc="-3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i="0" spc="-3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700" i="0" spc="-30" dirty="0" smtClean="0"/>
              <a:t>Enhance </a:t>
            </a:r>
            <a:r>
              <a:rPr lang="en-US" sz="3700" i="0" spc="-30" dirty="0"/>
              <a:t>Spanish Language Communication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500" spc="-30" dirty="0"/>
              <a:t>Including Spanish Brochure for Parents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500" spc="-30" dirty="0"/>
              <a:t>Increase out reach by the Office of Parent and Family </a:t>
            </a:r>
            <a:r>
              <a:rPr lang="en-US" sz="2500" spc="-30" dirty="0" smtClean="0"/>
              <a:t>Relations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700" i="0" spc="-30" dirty="0" smtClean="0"/>
              <a:t>More aggressive recruitment of Hispanic students to President’s Select and as ambassadors for role models</a:t>
            </a:r>
            <a:endParaRPr lang="en-US" sz="3700" i="0" spc="-30" dirty="0"/>
          </a:p>
        </p:txBody>
      </p:sp>
    </p:spTree>
    <p:extLst>
      <p:ext uri="{BB962C8B-B14F-4D97-AF65-F5344CB8AC3E}">
        <p14:creationId xmlns:p14="http://schemas.microsoft.com/office/powerpoint/2010/main" val="25221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Hispanic Retention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91" y="1174044"/>
            <a:ext cx="8558857" cy="3969456"/>
          </a:xfrm>
        </p:spPr>
        <p:txBody>
          <a:bodyPr>
            <a:normAutofit fontScale="70000" lnSpcReduction="20000"/>
          </a:bodyPr>
          <a:lstStyle/>
          <a:p>
            <a:pPr marL="230188" lvl="1" indent="-230188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</a:pPr>
            <a:r>
              <a:rPr lang="en-US" i="0" dirty="0" err="1" smtClean="0"/>
              <a:t>Lauro</a:t>
            </a:r>
            <a:r>
              <a:rPr lang="en-US" i="0" dirty="0" smtClean="0"/>
              <a:t> Cavazos/Ophelia Powell </a:t>
            </a:r>
            <a:r>
              <a:rPr lang="en-US" dirty="0"/>
              <a:t>M</a:t>
            </a:r>
            <a:r>
              <a:rPr lang="en-US" dirty="0" smtClean="0"/>
              <a:t>entor Program, also known as </a:t>
            </a:r>
            <a:r>
              <a:rPr lang="en-US" i="0" dirty="0" smtClean="0"/>
              <a:t>Mentor Tech: </a:t>
            </a:r>
          </a:p>
          <a:p>
            <a:pPr marL="630238" lvl="2" indent="-230188">
              <a:lnSpc>
                <a:spcPct val="120000"/>
              </a:lnSpc>
              <a:spcBef>
                <a:spcPts val="600"/>
              </a:spcBef>
              <a:buClrTx/>
              <a:buSzTx/>
            </a:pPr>
            <a:r>
              <a:rPr lang="en-US" i="0" dirty="0" smtClean="0"/>
              <a:t>approximately 700 students, a high number of  whom are Hispanic, take part in this college success and personal development program</a:t>
            </a:r>
            <a:endParaRPr lang="en-US" i="0" dirty="0"/>
          </a:p>
          <a:p>
            <a:pPr marL="230188" lvl="1" indent="-230188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</a:pPr>
            <a:r>
              <a:rPr lang="en-US" i="0" dirty="0" smtClean="0"/>
              <a:t>Pioneers in Education: Generations </a:t>
            </a:r>
            <a:r>
              <a:rPr lang="en-US" dirty="0"/>
              <a:t>A</a:t>
            </a:r>
            <a:r>
              <a:rPr lang="en-US" i="0" dirty="0" smtClean="0"/>
              <a:t>chieving </a:t>
            </a:r>
            <a:r>
              <a:rPr lang="en-US" dirty="0"/>
              <a:t>S</a:t>
            </a:r>
            <a:r>
              <a:rPr lang="en-US" i="0" dirty="0" smtClean="0"/>
              <a:t>cholarship and Unprecedented </a:t>
            </a:r>
            <a:r>
              <a:rPr lang="en-US" dirty="0" smtClean="0"/>
              <a:t>S</a:t>
            </a:r>
            <a:r>
              <a:rPr lang="en-US" i="0" dirty="0" smtClean="0"/>
              <a:t>uccess, also known as PEGASUS:</a:t>
            </a:r>
          </a:p>
          <a:p>
            <a:pPr marL="630238" lvl="2" indent="-230188">
              <a:lnSpc>
                <a:spcPct val="120000"/>
              </a:lnSpc>
              <a:spcBef>
                <a:spcPts val="600"/>
              </a:spcBef>
              <a:buClrTx/>
              <a:buSzTx/>
            </a:pPr>
            <a:r>
              <a:rPr lang="en-US" i="0" dirty="0" smtClean="0"/>
              <a:t>approximately 600 first generation college students participate in this program to help navigate the unfamiliar terrain of higher education. This group enjoys an higher than average </a:t>
            </a:r>
            <a:r>
              <a:rPr lang="en-US" dirty="0"/>
              <a:t> </a:t>
            </a:r>
            <a:r>
              <a:rPr lang="en-US" dirty="0" smtClean="0"/>
              <a:t>first year retention rate</a:t>
            </a:r>
          </a:p>
          <a:p>
            <a:pPr marL="230188" lvl="1" indent="-230188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</a:pPr>
            <a:r>
              <a:rPr lang="en-US" i="0" dirty="0" smtClean="0"/>
              <a:t>Cross-Cultural </a:t>
            </a:r>
            <a:r>
              <a:rPr lang="en-US" dirty="0"/>
              <a:t>A</a:t>
            </a:r>
            <a:r>
              <a:rPr lang="en-US" i="0" dirty="0" smtClean="0"/>
              <a:t>cademic </a:t>
            </a:r>
            <a:r>
              <a:rPr lang="en-US" dirty="0"/>
              <a:t>A</a:t>
            </a:r>
            <a:r>
              <a:rPr lang="en-US" i="0" dirty="0" smtClean="0"/>
              <a:t>dvancement Center (CCAAC):</a:t>
            </a:r>
          </a:p>
          <a:p>
            <a:pPr marL="630238" lvl="2" indent="-230188">
              <a:lnSpc>
                <a:spcPct val="120000"/>
              </a:lnSpc>
              <a:spcBef>
                <a:spcPts val="600"/>
              </a:spcBef>
              <a:buClrTx/>
              <a:buSzTx/>
            </a:pPr>
            <a:r>
              <a:rPr lang="en-US" i="0" dirty="0" smtClean="0"/>
              <a:t>serves as a coordination </a:t>
            </a:r>
            <a:r>
              <a:rPr lang="en-US" dirty="0" smtClean="0"/>
              <a:t>nexus</a:t>
            </a:r>
            <a:r>
              <a:rPr lang="en-US" i="0" dirty="0" smtClean="0"/>
              <a:t> for Hispanic themed faculty, staff and student organizations</a:t>
            </a:r>
            <a:endParaRPr lang="en-US" i="0" dirty="0"/>
          </a:p>
          <a:p>
            <a:pPr marL="230188" lvl="1" indent="-230188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</a:pPr>
            <a:r>
              <a:rPr lang="en-US" i="0" dirty="0"/>
              <a:t>Hispanic Scholarship Fund </a:t>
            </a:r>
            <a:r>
              <a:rPr lang="en-US" i="0" dirty="0" smtClean="0"/>
              <a:t>chapter: </a:t>
            </a:r>
          </a:p>
          <a:p>
            <a:pPr marL="630238" lvl="2" indent="-230188">
              <a:lnSpc>
                <a:spcPct val="120000"/>
              </a:lnSpc>
              <a:spcBef>
                <a:spcPts val="600"/>
              </a:spcBef>
              <a:buClrTx/>
              <a:buSzTx/>
            </a:pPr>
            <a:r>
              <a:rPr lang="en-US" i="0" dirty="0" smtClean="0"/>
              <a:t>TTU currently supports a nationally recognized student chapter of the HSF</a:t>
            </a:r>
            <a:endParaRPr lang="en-US" i="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b="1" i="0" dirty="0" smtClean="0"/>
              <a:t>Hispanic Sororities &amp; Fraternities are under the umbrella of Multicultural </a:t>
            </a:r>
            <a:r>
              <a:rPr lang="en-US" sz="2000" b="1" i="0" dirty="0"/>
              <a:t>Greek </a:t>
            </a:r>
            <a:r>
              <a:rPr lang="en-US" sz="2000" b="1" i="0" dirty="0" smtClean="0"/>
              <a:t>Council</a:t>
            </a:r>
            <a:endParaRPr lang="en-US" sz="2000" b="1" i="0" dirty="0"/>
          </a:p>
          <a:p>
            <a:pPr marL="230188" lvl="1" indent="-230188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</a:pPr>
            <a:r>
              <a:rPr lang="en-US" i="0" dirty="0" smtClean="0"/>
              <a:t>Latino </a:t>
            </a:r>
            <a:r>
              <a:rPr lang="en-US" i="0" dirty="0"/>
              <a:t>Faculty and Staff </a:t>
            </a:r>
            <a:r>
              <a:rPr lang="en-US" i="0" dirty="0" smtClean="0"/>
              <a:t>programming:</a:t>
            </a:r>
          </a:p>
          <a:p>
            <a:pPr marL="630238" lvl="2" indent="-230188">
              <a:lnSpc>
                <a:spcPct val="120000"/>
              </a:lnSpc>
              <a:spcBef>
                <a:spcPts val="600"/>
              </a:spcBef>
              <a:buClrTx/>
              <a:buSzTx/>
            </a:pPr>
            <a:r>
              <a:rPr lang="en-US" i="0" dirty="0" smtClean="0"/>
              <a:t>Latino faculty and staff coordinate events, programs, and speakers that serve as magnets and anchors for Hispanic student success at TTU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1277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Retention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91" y="1063229"/>
            <a:ext cx="8558857" cy="40802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500" i="0" dirty="0"/>
              <a:t>Increase staffing and programming </a:t>
            </a:r>
            <a:r>
              <a:rPr lang="en-US" sz="1500" i="0" dirty="0" smtClean="0"/>
              <a:t>funds: </a:t>
            </a:r>
          </a:p>
          <a:p>
            <a:pPr marL="625475" lvl="2">
              <a:lnSpc>
                <a:spcPct val="120000"/>
              </a:lnSpc>
              <a:spcBef>
                <a:spcPts val="300"/>
              </a:spcBef>
            </a:pPr>
            <a:r>
              <a:rPr lang="en-US" sz="1500" b="1" dirty="0" smtClean="0"/>
              <a:t>Mentor Tech- increase staff by 1, to add an additional 300 students </a:t>
            </a:r>
            <a:endParaRPr lang="en-US" sz="1500" b="1" dirty="0"/>
          </a:p>
          <a:p>
            <a:pPr marL="625475" lvl="2">
              <a:lnSpc>
                <a:spcPct val="120000"/>
              </a:lnSpc>
              <a:spcBef>
                <a:spcPts val="300"/>
              </a:spcBef>
            </a:pPr>
            <a:r>
              <a:rPr lang="en-US" sz="1500" b="1" dirty="0"/>
              <a:t>PEGASUS- increase </a:t>
            </a:r>
            <a:r>
              <a:rPr lang="en-US" sz="1500" b="1" dirty="0" smtClean="0"/>
              <a:t>staff by 1, to </a:t>
            </a:r>
            <a:r>
              <a:rPr lang="en-US" sz="1500" b="1" dirty="0"/>
              <a:t>add an additional </a:t>
            </a:r>
            <a:r>
              <a:rPr lang="en-US" sz="1500" b="1" dirty="0" smtClean="0"/>
              <a:t>200 </a:t>
            </a:r>
            <a:r>
              <a:rPr lang="en-US" sz="1500" b="1" dirty="0"/>
              <a:t>students </a:t>
            </a:r>
          </a:p>
          <a:p>
            <a:pPr marL="625475" lvl="2">
              <a:lnSpc>
                <a:spcPct val="120000"/>
              </a:lnSpc>
              <a:spcBef>
                <a:spcPts val="300"/>
              </a:spcBef>
              <a:tabLst>
                <a:tab pos="914400" algn="l"/>
              </a:tabLst>
            </a:pPr>
            <a:r>
              <a:rPr lang="en-US" sz="1500" b="1" dirty="0" smtClean="0"/>
              <a:t>CCAAC- increase programming funds to allow participation in Red Raider </a:t>
            </a:r>
            <a:r>
              <a:rPr lang="en-US" sz="1500" b="1" dirty="0"/>
              <a:t>R</a:t>
            </a:r>
            <a:r>
              <a:rPr lang="en-US" sz="1500" b="1" dirty="0" smtClean="0"/>
              <a:t>oad shows, outreach and recruitment activities</a:t>
            </a:r>
            <a:endParaRPr lang="en-US" sz="15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500" i="0" dirty="0" smtClean="0"/>
              <a:t>Develop </a:t>
            </a:r>
            <a:r>
              <a:rPr lang="en-US" sz="1500" i="0" dirty="0"/>
              <a:t>curricular “anchors” such as Mexican American/Hispanic Studies offerings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500" i="0" dirty="0"/>
              <a:t>Create Hispanic/Latino Ambassadors program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500" i="0" dirty="0"/>
              <a:t>Involve Raiders </a:t>
            </a:r>
            <a:r>
              <a:rPr lang="en-US" sz="1500" i="0" dirty="0" err="1"/>
              <a:t>Rojos</a:t>
            </a:r>
            <a:r>
              <a:rPr lang="en-US" sz="1500" i="0" dirty="0"/>
              <a:t> Alumni group in </a:t>
            </a:r>
            <a:r>
              <a:rPr lang="en-US" sz="1500" i="0" dirty="0" smtClean="0"/>
              <a:t>retention </a:t>
            </a:r>
            <a:r>
              <a:rPr lang="en-US" sz="1500" i="0" dirty="0"/>
              <a:t>activities </a:t>
            </a:r>
          </a:p>
          <a:p>
            <a:pPr>
              <a:spcBef>
                <a:spcPts val="600"/>
              </a:spcBef>
            </a:pPr>
            <a:r>
              <a:rPr lang="en-US" sz="1500" i="0" dirty="0" smtClean="0"/>
              <a:t>Create new external scholarships to reward </a:t>
            </a:r>
            <a:r>
              <a:rPr lang="en-US" sz="1500" i="0" dirty="0"/>
              <a:t>retention, persistence and success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500" i="0" dirty="0"/>
              <a:t>Enhance marketing  and communications of </a:t>
            </a:r>
            <a:r>
              <a:rPr lang="en-US" sz="1500" i="0" dirty="0" smtClean="0"/>
              <a:t>TTU Hispanic/Latino faculty, staff, &amp; alumni </a:t>
            </a:r>
            <a:r>
              <a:rPr lang="en-US" sz="1500" i="0" dirty="0"/>
              <a:t>achievements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500" i="0" dirty="0"/>
              <a:t>Increase underrepresented Latina/Hispanic faculty </a:t>
            </a:r>
            <a:r>
              <a:rPr lang="en-US" sz="1500" i="0" dirty="0" smtClean="0"/>
              <a:t>in academic departments and colleges</a:t>
            </a:r>
            <a:endParaRPr lang="en-US" sz="1500" i="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500" i="0" dirty="0" smtClean="0"/>
              <a:t>Future development of a nationally recognized Hispanic/Latino/a </a:t>
            </a:r>
            <a:r>
              <a:rPr lang="en-US" sz="1500" i="0" dirty="0"/>
              <a:t>Research Center </a:t>
            </a:r>
          </a:p>
        </p:txBody>
      </p:sp>
    </p:spTree>
    <p:extLst>
      <p:ext uri="{BB962C8B-B14F-4D97-AF65-F5344CB8AC3E}">
        <p14:creationId xmlns:p14="http://schemas.microsoft.com/office/powerpoint/2010/main" val="11325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8" y="1277006"/>
            <a:ext cx="8724825" cy="3866493"/>
          </a:xfrm>
        </p:spPr>
        <p:txBody>
          <a:bodyPr>
            <a:normAutofit/>
          </a:bodyPr>
          <a:lstStyle/>
          <a:p>
            <a:pPr marL="172641" lvl="1" indent="-172641">
              <a:spcBef>
                <a:spcPts val="450"/>
              </a:spcBef>
              <a:buClrTx/>
              <a:buSzTx/>
              <a:buFont typeface="Arial"/>
              <a:buChar char="•"/>
            </a:pPr>
            <a:r>
              <a:rPr lang="en-US" sz="1600" b="0" dirty="0" smtClean="0"/>
              <a:t>Expand Tech Transfer Acceleration Program </a:t>
            </a:r>
            <a:r>
              <a:rPr lang="en-US" sz="1600" b="0" dirty="0"/>
              <a:t>to predominately Hispanic-serving area community colleges</a:t>
            </a:r>
          </a:p>
          <a:p>
            <a:pPr marL="172641" lvl="1" indent="-172641">
              <a:spcBef>
                <a:spcPts val="450"/>
              </a:spcBef>
              <a:buClrTx/>
              <a:buSzTx/>
              <a:buFont typeface="Arial"/>
              <a:buChar char="•"/>
            </a:pPr>
            <a:r>
              <a:rPr lang="en-US" sz="1600" b="0" dirty="0" smtClean="0"/>
              <a:t>EAB-SSC </a:t>
            </a:r>
            <a:r>
              <a:rPr lang="en-US" sz="1600" b="0" dirty="0"/>
              <a:t>risk markers and timely interventions: work with the academic advisors of the top 5 fields that Hispanics are enrolling in to identify risk early and intervene aggressively to ensure academic attrition does not follow</a:t>
            </a:r>
            <a:r>
              <a:rPr lang="en-US" sz="1600" b="0" dirty="0" smtClean="0"/>
              <a:t>.</a:t>
            </a:r>
          </a:p>
          <a:p>
            <a:pPr marL="230188" lvl="1" indent="-230188">
              <a:spcBef>
                <a:spcPts val="600"/>
              </a:spcBef>
              <a:buClrTx/>
              <a:buSzTx/>
              <a:buFont typeface="Arial"/>
              <a:buChar char="•"/>
            </a:pPr>
            <a:r>
              <a:rPr lang="en-US" sz="1600" b="0" i="0" dirty="0" smtClean="0"/>
              <a:t>Hispanics </a:t>
            </a:r>
            <a:r>
              <a:rPr lang="en-US" sz="1600" b="0" i="0" dirty="0"/>
              <a:t>leadership forum/</a:t>
            </a:r>
            <a:r>
              <a:rPr lang="en-US" sz="1600" b="0" i="0" dirty="0" smtClean="0"/>
              <a:t>summit</a:t>
            </a:r>
          </a:p>
          <a:p>
            <a:pPr marL="230188" lvl="1" indent="-230188"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</a:pPr>
            <a:r>
              <a:rPr lang="en-US" sz="1600" b="0" i="0" dirty="0" smtClean="0"/>
              <a:t>Latino </a:t>
            </a:r>
            <a:r>
              <a:rPr lang="en-US" sz="1600" b="0" i="0" dirty="0"/>
              <a:t>Education </a:t>
            </a:r>
            <a:r>
              <a:rPr lang="en-US" sz="1600" b="0" i="0" dirty="0" smtClean="0"/>
              <a:t>Summit</a:t>
            </a:r>
          </a:p>
          <a:p>
            <a:pPr marL="230188" lvl="1" indent="-230188">
              <a:spcBef>
                <a:spcPts val="600"/>
              </a:spcBef>
              <a:buClrTx/>
              <a:buSzTx/>
              <a:buFont typeface="Arial"/>
              <a:buChar char="•"/>
            </a:pPr>
            <a:r>
              <a:rPr lang="en-US" sz="1600" b="0" i="0" dirty="0" smtClean="0"/>
              <a:t>College/Major-specific cohort</a:t>
            </a:r>
            <a:br>
              <a:rPr lang="en-US" sz="1600" b="0" i="0" dirty="0" smtClean="0"/>
            </a:br>
            <a:r>
              <a:rPr lang="en-US" sz="1600" b="0" i="0" dirty="0" smtClean="0"/>
              <a:t>	sections of Raider Ready by</a:t>
            </a:r>
            <a:br>
              <a:rPr lang="en-US" sz="1600" b="0" i="0" dirty="0" smtClean="0"/>
            </a:br>
            <a:r>
              <a:rPr lang="en-US" sz="1600" b="0" i="0" dirty="0" smtClean="0"/>
              <a:t>	top </a:t>
            </a:r>
            <a:r>
              <a:rPr lang="en-US" sz="1600" b="0" i="0" dirty="0"/>
              <a:t>enrolling </a:t>
            </a:r>
            <a:r>
              <a:rPr lang="en-US" sz="1600" b="0" i="0" dirty="0" smtClean="0"/>
              <a:t>majors:</a:t>
            </a:r>
          </a:p>
          <a:p>
            <a:pPr marL="685800" lvl="2" indent="-28575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0" lvl="2" indent="-28575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</a:rPr>
              <a:t>Foundational engineering/exercise sports science</a:t>
            </a:r>
          </a:p>
          <a:p>
            <a:pPr marL="685800" lvl="2" indent="-28575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</a:rPr>
              <a:t>Business undeclared/psychology/biology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800" b="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02" y="2522481"/>
            <a:ext cx="5293042" cy="18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0" dirty="0" smtClean="0"/>
              <a:t>TTU reaches HSI status by Fall 2016 </a:t>
            </a:r>
          </a:p>
          <a:p>
            <a:r>
              <a:rPr lang="en-US" i="0" dirty="0" smtClean="0"/>
              <a:t>Title V </a:t>
            </a:r>
            <a:r>
              <a:rPr lang="en-US" i="0" u="sng" dirty="0" smtClean="0"/>
              <a:t>Eligibility</a:t>
            </a:r>
            <a:r>
              <a:rPr lang="en-US" i="0" dirty="0" smtClean="0"/>
              <a:t> application submitted December 2016 </a:t>
            </a:r>
          </a:p>
          <a:p>
            <a:r>
              <a:rPr lang="en-US" i="0" dirty="0" smtClean="0"/>
              <a:t>Title V Program </a:t>
            </a:r>
            <a:r>
              <a:rPr lang="en-US" i="0" u="sng" dirty="0" smtClean="0"/>
              <a:t>Grant</a:t>
            </a:r>
            <a:r>
              <a:rPr lang="en-US" i="0" dirty="0" smtClean="0"/>
              <a:t> application late Spring or Summer </a:t>
            </a:r>
            <a:r>
              <a:rPr lang="en-US" i="0" dirty="0"/>
              <a:t>2017 </a:t>
            </a:r>
            <a:endParaRPr lang="en-US" i="0" dirty="0" smtClean="0"/>
          </a:p>
          <a:p>
            <a:r>
              <a:rPr lang="en-US" i="0" dirty="0" smtClean="0"/>
              <a:t>Title V Program grant notification of award October 1st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3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HSI/ Title V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060499" cy="24840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900" i="0" dirty="0" smtClean="0"/>
              <a:t>HSI status is distinct, but necessary for Eligibility in the Title V Program (grant)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1600" dirty="0" smtClean="0"/>
              <a:t>Other agencies for which HSI status is advantageous include:</a:t>
            </a:r>
          </a:p>
          <a:p>
            <a:pPr lvl="2">
              <a:lnSpc>
                <a:spcPct val="120000"/>
              </a:lnSpc>
              <a:spcBef>
                <a:spcPts val="1200"/>
              </a:spcBef>
            </a:pPr>
            <a:r>
              <a:rPr lang="en-US" b="1" dirty="0" smtClean="0"/>
              <a:t>U.S. Department of Agriculture/ /National </a:t>
            </a:r>
            <a:r>
              <a:rPr lang="en-US" b="1" dirty="0"/>
              <a:t>Science Foundation</a:t>
            </a:r>
            <a:endParaRPr lang="en-US" dirty="0"/>
          </a:p>
          <a:p>
            <a:pPr lvl="2">
              <a:lnSpc>
                <a:spcPct val="120000"/>
              </a:lnSpc>
              <a:spcBef>
                <a:spcPts val="1200"/>
              </a:spcBef>
            </a:pPr>
            <a:r>
              <a:rPr lang="en-US" b="1" dirty="0" smtClean="0"/>
              <a:t>National </a:t>
            </a:r>
            <a:r>
              <a:rPr lang="en-US" b="1" dirty="0"/>
              <a:t>Aeronautics and Space </a:t>
            </a:r>
            <a:r>
              <a:rPr lang="en-US" b="1" dirty="0" smtClean="0"/>
              <a:t>Administration/ National </a:t>
            </a:r>
            <a:r>
              <a:rPr lang="en-US" b="1" dirty="0"/>
              <a:t>Endowment for the Humanities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900" i="0" dirty="0" smtClean="0"/>
              <a:t>The Department of Education (ED) defines an HSI as an institution that has an </a:t>
            </a:r>
            <a:r>
              <a:rPr lang="en-US" sz="1900" b="1" i="0" dirty="0" smtClean="0"/>
              <a:t>enrollment of undergraduate full-time equivalent (FTE) students </a:t>
            </a:r>
            <a:r>
              <a:rPr lang="en-US" sz="1900" i="0" dirty="0" smtClean="0"/>
              <a:t>that is </a:t>
            </a:r>
            <a:r>
              <a:rPr lang="en-US" sz="1900" b="1" i="0" dirty="0" smtClean="0"/>
              <a:t>at least 25 percent Hispanic </a:t>
            </a:r>
            <a:r>
              <a:rPr lang="en-US" sz="1900" i="0" dirty="0" smtClean="0"/>
              <a:t>at the end of the award year (Sept 30</a:t>
            </a:r>
            <a:r>
              <a:rPr lang="en-US" sz="1900" i="0" baseline="30000" dirty="0" smtClean="0"/>
              <a:t>th</a:t>
            </a:r>
            <a:r>
              <a:rPr lang="en-US" sz="1900" i="0" dirty="0" smtClean="0"/>
              <a:t>).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i="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000" i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11099"/>
              </p:ext>
            </p:extLst>
          </p:nvPr>
        </p:nvGraphicFramePr>
        <p:xfrm>
          <a:off x="457201" y="3346103"/>
          <a:ext cx="8418785" cy="16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473"/>
                <a:gridCol w="1251959"/>
                <a:gridCol w="1180216"/>
                <a:gridCol w="1180216"/>
                <a:gridCol w="1180216"/>
                <a:gridCol w="1180216"/>
                <a:gridCol w="1337489"/>
              </a:tblGrid>
              <a:tr h="31709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Undergraduate FTE </a:t>
                      </a:r>
                      <a:r>
                        <a:rPr lang="en-US" sz="1800" dirty="0" smtClean="0">
                          <a:effectLst/>
                        </a:rPr>
                        <a:t>HSI/Title 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3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Fall 2010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Fall 2011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Fall 2012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Fall 2013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Fall 2014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Year Growth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3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Hispanic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 </a:t>
                      </a:r>
                      <a:r>
                        <a:rPr lang="en-US" sz="1400" dirty="0" smtClean="0">
                          <a:effectLst/>
                        </a:rPr>
                        <a:t>3,947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4,469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4,836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5,351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6,031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52.8%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46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      </a:t>
                      </a:r>
                      <a:r>
                        <a:rPr lang="en-US" sz="1400" dirty="0" smtClean="0">
                          <a:effectLst/>
                        </a:rPr>
                        <a:t>24,553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25,116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25,390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25,959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27,418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46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6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Hispanic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16.1%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19.0%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2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 to Title V Program (grant) Eligibility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431"/>
            <a:ext cx="8229600" cy="37292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500" i="0" dirty="0"/>
              <a:t>To be eligible for the Title V </a:t>
            </a:r>
            <a:r>
              <a:rPr lang="en-US" sz="1500" i="0" dirty="0" smtClean="0"/>
              <a:t>Program </a:t>
            </a:r>
            <a:r>
              <a:rPr lang="en-US" sz="1500" i="0" dirty="0"/>
              <a:t>(grant), there is additional criteria, including low-income thresholds for 50% of the Hispanic undergraduates at TTU- currently this requirement is met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500" i="0" dirty="0" smtClean="0"/>
              <a:t>Currently, the only active ED Title V Program is the, </a:t>
            </a:r>
            <a:r>
              <a:rPr lang="en-US" sz="1500" dirty="0" smtClean="0">
                <a:solidFill>
                  <a:schemeClr val="tx1"/>
                </a:solidFill>
              </a:rPr>
              <a:t>Developing Hispanic-Serving Institutions Program</a:t>
            </a:r>
            <a:r>
              <a:rPr lang="en-US" sz="1500" i="0" dirty="0" smtClean="0">
                <a:solidFill>
                  <a:schemeClr val="tx1"/>
                </a:solidFill>
              </a:rPr>
              <a:t>: </a:t>
            </a:r>
            <a:r>
              <a:rPr lang="en-US" sz="1500" i="0" dirty="0" smtClean="0"/>
              <a:t>which has additional criteria, (</a:t>
            </a:r>
            <a:r>
              <a:rPr lang="en-US" sz="1500" i="0" dirty="0" err="1" smtClean="0"/>
              <a:t>i.e</a:t>
            </a:r>
            <a:r>
              <a:rPr lang="en-US" sz="1500" i="0" dirty="0" smtClean="0"/>
              <a:t>, 50% low income and 45% </a:t>
            </a:r>
            <a:r>
              <a:rPr lang="en-US" sz="1500" i="0" dirty="0"/>
              <a:t>P</a:t>
            </a:r>
            <a:r>
              <a:rPr lang="en-US" sz="1500" i="0" dirty="0" smtClean="0"/>
              <a:t>ell eligible students (TTU is currently at 31%- </a:t>
            </a:r>
            <a:r>
              <a:rPr lang="en-US" sz="1500" dirty="0" smtClean="0"/>
              <a:t>waivers can be requested for this criteria</a:t>
            </a:r>
            <a:r>
              <a:rPr lang="en-US" sz="1500" i="0" dirty="0" smtClean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500" i="0" dirty="0" smtClean="0"/>
              <a:t>Data </a:t>
            </a:r>
            <a:r>
              <a:rPr lang="en-US" sz="1500" i="0" dirty="0"/>
              <a:t>for </a:t>
            </a:r>
            <a:r>
              <a:rPr lang="en-US" sz="1500" i="0" dirty="0" smtClean="0"/>
              <a:t>an ED </a:t>
            </a:r>
            <a:r>
              <a:rPr lang="en-US" sz="1500" i="0" dirty="0"/>
              <a:t>Title V Program award is based on Fall FTE </a:t>
            </a:r>
            <a:r>
              <a:rPr lang="en-US" sz="1500" i="0" dirty="0" smtClean="0"/>
              <a:t>reporting</a:t>
            </a:r>
            <a:endParaRPr lang="en-US" sz="1500" i="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500" i="0" dirty="0" smtClean="0"/>
              <a:t>Basis for validity of HSI status is IPEDS data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500" i="0" dirty="0" smtClean="0">
                <a:solidFill>
                  <a:schemeClr val="tx1"/>
                </a:solidFill>
              </a:rPr>
              <a:t>Of the 409 HSI institutions, approximately 81 are four-year public institutions </a:t>
            </a:r>
            <a:endParaRPr lang="en-US" sz="1500" i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500" i="0" dirty="0"/>
              <a:t>For FY 2014, institutions were </a:t>
            </a:r>
            <a:r>
              <a:rPr lang="en-US" sz="1500" b="1" i="0" dirty="0"/>
              <a:t>awarded on average $509,151 annually </a:t>
            </a:r>
            <a:r>
              <a:rPr lang="en-US" sz="1500" i="0" dirty="0"/>
              <a:t>to expand and enhance </a:t>
            </a:r>
            <a:r>
              <a:rPr lang="en-US" sz="1500" i="0" dirty="0" smtClean="0"/>
              <a:t>their </a:t>
            </a:r>
            <a:r>
              <a:rPr lang="en-US" sz="1500" i="0" dirty="0"/>
              <a:t>academic offerings, program quality, and institutional stability TO MAINTAIN HSI SUCCESS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i="0" dirty="0" smtClean="0"/>
              <a:t>Source:  Department </a:t>
            </a:r>
            <a:r>
              <a:rPr lang="en-US" sz="1000" i="0" dirty="0"/>
              <a:t>of Education. (2015, March 25). </a:t>
            </a:r>
            <a:r>
              <a:rPr lang="en-US" sz="1000" i="0" dirty="0">
                <a:solidFill>
                  <a:schemeClr val="tx1"/>
                </a:solidFill>
              </a:rPr>
              <a:t>Developing Hispanic-Serving Institutions Program </a:t>
            </a:r>
            <a:r>
              <a:rPr lang="en-US" sz="1000" i="0" dirty="0"/>
              <a:t>- Title V. Retrieved from http://www2.ed.gov/programs/idueshsi</a:t>
            </a:r>
          </a:p>
        </p:txBody>
      </p:sp>
    </p:spTree>
    <p:extLst>
      <p:ext uri="{BB962C8B-B14F-4D97-AF65-F5344CB8AC3E}">
        <p14:creationId xmlns:p14="http://schemas.microsoft.com/office/powerpoint/2010/main" val="10030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HSI status       Title V Program Eligibility   </a:t>
            </a:r>
            <a:br>
              <a:rPr lang="en-US" sz="2800" dirty="0" smtClean="0"/>
            </a:br>
            <a:r>
              <a:rPr lang="en-US" sz="2800" dirty="0" smtClean="0"/>
              <a:t>Title V Application/Award Timeline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2924957" y="148377"/>
            <a:ext cx="33866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230528" y="189114"/>
            <a:ext cx="33866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1142269"/>
            <a:ext cx="8986345" cy="401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5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Hispanic Enrollment Compared to Texas AAU Institutions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521998"/>
              </p:ext>
            </p:extLst>
          </p:nvPr>
        </p:nvGraphicFramePr>
        <p:xfrm>
          <a:off x="838200" y="1063229"/>
          <a:ext cx="7405358" cy="250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757" y="3665055"/>
            <a:ext cx="87330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Texas Tech has increased the proportion of actual Hispanic students by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54</a:t>
            </a:r>
            <a:r>
              <a:rPr lang="en-US" sz="1400" dirty="0" smtClean="0">
                <a:latin typeface="Arial"/>
                <a:cs typeface="Arial"/>
              </a:rPr>
              <a:t>% since 2010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Texas Tech has increased the proportion of the overall enrollment of Hispanic students by 6% since 2010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UT </a:t>
            </a:r>
            <a:r>
              <a:rPr lang="en-US" sz="1400" dirty="0">
                <a:latin typeface="Arial"/>
                <a:cs typeface="Arial"/>
              </a:rPr>
              <a:t>Austin has </a:t>
            </a:r>
            <a:r>
              <a:rPr lang="en-US" sz="1400" dirty="0" smtClean="0">
                <a:latin typeface="Arial"/>
                <a:cs typeface="Arial"/>
              </a:rPr>
              <a:t>increased</a:t>
            </a:r>
            <a:r>
              <a:rPr lang="en-US" sz="1400" dirty="0">
                <a:latin typeface="Arial"/>
                <a:cs typeface="Arial"/>
              </a:rPr>
              <a:t> the proportion of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Hispanic enrollment 2.4% since </a:t>
            </a:r>
            <a:r>
              <a:rPr lang="en-US" sz="1400" dirty="0" smtClean="0">
                <a:latin typeface="Arial"/>
                <a:cs typeface="Arial"/>
              </a:rPr>
              <a:t>2010</a:t>
            </a:r>
            <a:endParaRPr lang="en-US" sz="1400" dirty="0">
              <a:latin typeface="Arial"/>
              <a:cs typeface="Arial"/>
            </a:endParaRPr>
          </a:p>
          <a:p>
            <a:pPr algn="ctr"/>
            <a:r>
              <a:rPr lang="en-US" sz="1400" dirty="0">
                <a:latin typeface="Arial"/>
                <a:cs typeface="Arial"/>
              </a:rPr>
              <a:t>Texas A&amp;M has increased the proportion of Hispanic enrollment 5.05% since </a:t>
            </a:r>
            <a:r>
              <a:rPr lang="en-US" sz="1400" dirty="0" smtClean="0">
                <a:latin typeface="Arial"/>
                <a:cs typeface="Arial"/>
              </a:rPr>
              <a:t>2010</a:t>
            </a:r>
            <a:endParaRPr lang="en-US" sz="1400" dirty="0">
              <a:latin typeface="Arial"/>
              <a:cs typeface="Arial"/>
            </a:endParaRPr>
          </a:p>
          <a:p>
            <a:pPr algn="ctr"/>
            <a:r>
              <a:rPr lang="en-US" sz="1400" dirty="0">
                <a:latin typeface="Arial"/>
                <a:cs typeface="Arial"/>
              </a:rPr>
              <a:t>Rice University has increased the proportion of Hispanic enrollment  4% since </a:t>
            </a:r>
            <a:r>
              <a:rPr lang="en-US" sz="1400" dirty="0" smtClean="0">
                <a:latin typeface="Arial"/>
                <a:cs typeface="Arial"/>
              </a:rPr>
              <a:t>2010</a:t>
            </a:r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2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Transfer Population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732644"/>
              </p:ext>
            </p:extLst>
          </p:nvPr>
        </p:nvGraphicFramePr>
        <p:xfrm>
          <a:off x="623150" y="1501363"/>
          <a:ext cx="7916987" cy="313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73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Hispanic Recruitment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203"/>
            <a:ext cx="8229600" cy="35344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i="0" dirty="0"/>
              <a:t>Bilingual admissions counselors in each major </a:t>
            </a:r>
            <a:r>
              <a:rPr lang="en-US" sz="2400" i="0" dirty="0" smtClean="0"/>
              <a:t>Hispanic market</a:t>
            </a:r>
            <a:endParaRPr lang="en-US" sz="2000" i="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i="0" dirty="0" smtClean="0"/>
              <a:t>Proactive outreach campaign to </a:t>
            </a:r>
            <a:r>
              <a:rPr lang="en-US" sz="2400" i="0" dirty="0"/>
              <a:t>admitted </a:t>
            </a:r>
            <a:r>
              <a:rPr lang="en-US" sz="2400" i="0" dirty="0" smtClean="0"/>
              <a:t>Hispanic students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i="0" dirty="0" smtClean="0"/>
              <a:t>Spanish </a:t>
            </a:r>
            <a:r>
              <a:rPr lang="en-US" sz="2400" i="0" dirty="0"/>
              <a:t>language admissions </a:t>
            </a:r>
            <a:r>
              <a:rPr lang="en-US" sz="2400" i="0" dirty="0" smtClean="0"/>
              <a:t>website &amp; campus tours</a:t>
            </a:r>
            <a:endParaRPr lang="en-US" sz="2400" i="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i="0" dirty="0" smtClean="0"/>
              <a:t>Spanish communication services in all dimensions of recruitment</a:t>
            </a:r>
            <a:endParaRPr lang="en-US" sz="2400" i="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i="0" dirty="0"/>
              <a:t>Recruitment </a:t>
            </a:r>
            <a:r>
              <a:rPr lang="en-US" sz="2400" i="0" dirty="0" smtClean="0"/>
              <a:t>Partnerships with school districts that educate large percentages of academically competitive Hispanic students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en-US" sz="1600" dirty="0" smtClean="0"/>
              <a:t>Regions of strategic focus include Dallas-Fort Worth/Houston/El Paso and further into South Texas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40866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Recruitment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203"/>
            <a:ext cx="8433088" cy="3534454"/>
          </a:xfrm>
        </p:spPr>
        <p:txBody>
          <a:bodyPr>
            <a:normAutofit fontScale="92500" lnSpcReduction="20000"/>
          </a:bodyPr>
          <a:lstStyle/>
          <a:p>
            <a:r>
              <a:rPr lang="en-US" i="0" dirty="0"/>
              <a:t>Recruitment Programs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National </a:t>
            </a:r>
            <a:r>
              <a:rPr lang="en-US" dirty="0"/>
              <a:t>Hispanic College Fairs in Texas and Colorado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National </a:t>
            </a:r>
            <a:r>
              <a:rPr lang="en-US" dirty="0"/>
              <a:t>Hispanic Institute Collegiate World Series </a:t>
            </a:r>
            <a:r>
              <a:rPr lang="en-US" dirty="0" smtClean="0"/>
              <a:t>Program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tabLst>
                <a:tab pos="1090613" algn="l"/>
              </a:tabLst>
            </a:pPr>
            <a:r>
              <a:rPr lang="en-US" dirty="0" smtClean="0"/>
              <a:t>Participate </a:t>
            </a:r>
            <a:r>
              <a:rPr lang="en-US" dirty="0"/>
              <a:t>in Hispanic College Scholarship Fund Recruitment </a:t>
            </a:r>
            <a:r>
              <a:rPr lang="en-US" dirty="0" smtClean="0"/>
              <a:t>	events</a:t>
            </a:r>
          </a:p>
          <a:p>
            <a:pPr>
              <a:spcBef>
                <a:spcPts val="1200"/>
              </a:spcBef>
            </a:pPr>
            <a:r>
              <a:rPr lang="en-US" sz="2900" i="0" dirty="0" smtClean="0"/>
              <a:t>Community Outreach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200" dirty="0" smtClean="0"/>
              <a:t>South Texas Academic Rising Stars Scholarship Fund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tabLst>
                <a:tab pos="1090613" algn="l"/>
              </a:tabLst>
            </a:pPr>
            <a:r>
              <a:rPr lang="en-US" sz="2200" dirty="0" smtClean="0"/>
              <a:t>Greater </a:t>
            </a:r>
            <a:r>
              <a:rPr lang="en-US" sz="2200" dirty="0"/>
              <a:t>Dallas Hispanic Chamber of Commerce </a:t>
            </a:r>
            <a:r>
              <a:rPr lang="en-US" sz="2200" dirty="0" smtClean="0"/>
              <a:t>Scholarship 	Program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Region </a:t>
            </a:r>
            <a:r>
              <a:rPr lang="en-US" dirty="0"/>
              <a:t>17 P-20 </a:t>
            </a:r>
            <a:r>
              <a:rPr lang="en-US" dirty="0" smtClean="0"/>
              <a:t>Council, with South </a:t>
            </a:r>
            <a:r>
              <a:rPr lang="en-US" dirty="0"/>
              <a:t>Plains area schools</a:t>
            </a:r>
          </a:p>
        </p:txBody>
      </p:sp>
    </p:spTree>
    <p:extLst>
      <p:ext uri="{BB962C8B-B14F-4D97-AF65-F5344CB8AC3E}">
        <p14:creationId xmlns:p14="http://schemas.microsoft.com/office/powerpoint/2010/main" val="17929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8" y="1151616"/>
            <a:ext cx="7410176" cy="3956280"/>
          </a:xfrm>
        </p:spPr>
      </p:pic>
      <p:sp>
        <p:nvSpPr>
          <p:cNvPr id="5" name="Rectangle 4"/>
          <p:cNvSpPr/>
          <p:nvPr/>
        </p:nvSpPr>
        <p:spPr>
          <a:xfrm>
            <a:off x="1050455" y="1347072"/>
            <a:ext cx="4563839" cy="339764"/>
          </a:xfrm>
          <a:prstGeom prst="rect">
            <a:avLst/>
          </a:prstGeom>
          <a:solidFill>
            <a:srgbClr val="E2E3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9255" y="1516954"/>
            <a:ext cx="3168813" cy="339764"/>
          </a:xfrm>
          <a:prstGeom prst="rect">
            <a:avLst/>
          </a:prstGeom>
          <a:solidFill>
            <a:srgbClr val="E2E3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Hispanic High School Graduates by Region </a:t>
            </a:r>
            <a:r>
              <a:rPr lang="en-US" b="0" i="1" dirty="0" smtClean="0"/>
              <a:t>2015-2024</a:t>
            </a:r>
            <a:endParaRPr lang="en-US" b="0" i="1" dirty="0"/>
          </a:p>
        </p:txBody>
      </p:sp>
      <p:sp>
        <p:nvSpPr>
          <p:cNvPr id="2" name="Rectangle 1"/>
          <p:cNvSpPr/>
          <p:nvPr/>
        </p:nvSpPr>
        <p:spPr>
          <a:xfrm>
            <a:off x="4757831" y="1856718"/>
            <a:ext cx="152400" cy="105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1029</Words>
  <Application>Microsoft Office PowerPoint</Application>
  <PresentationFormat>On-screen Show (16:9)</PresentationFormat>
  <Paragraphs>158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1_Custom Design</vt:lpstr>
      <vt:lpstr>Custom Design</vt:lpstr>
      <vt:lpstr>HSI &amp; Title V Progress</vt:lpstr>
      <vt:lpstr>Road to HSI/ Title V Status</vt:lpstr>
      <vt:lpstr>Road to Title V Program (grant) Eligibility </vt:lpstr>
      <vt:lpstr>HSI status       Title V Program Eligibility    Title V Application/Award Timeline</vt:lpstr>
      <vt:lpstr>Hispanic Enrollment Compared to Texas AAU Institutions</vt:lpstr>
      <vt:lpstr>New Transfer Population</vt:lpstr>
      <vt:lpstr>Current Hispanic Recruitment Initiatives</vt:lpstr>
      <vt:lpstr>Additional Recruitment Initiatives</vt:lpstr>
      <vt:lpstr>Projected Hispanic High School Graduates by Region 2015-2024</vt:lpstr>
      <vt:lpstr>Undergraduate Admissions Recruitment Staff</vt:lpstr>
      <vt:lpstr>Proposal: Recruitment</vt:lpstr>
      <vt:lpstr>Current Hispanic Retention Initiatives</vt:lpstr>
      <vt:lpstr>New Retention Initiatives</vt:lpstr>
      <vt:lpstr>Additional Initiatives</vt:lpstr>
      <vt:lpstr>Summary: Goals</vt:lpstr>
      <vt:lpstr>PowerPoint Presentation</vt:lpstr>
    </vt:vector>
  </TitlesOfParts>
  <Company>TTU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Simmons</dc:creator>
  <cp:lastModifiedBy>Grace Hernandez</cp:lastModifiedBy>
  <cp:revision>136</cp:revision>
  <cp:lastPrinted>2015-05-13T16:31:37Z</cp:lastPrinted>
  <dcterms:created xsi:type="dcterms:W3CDTF">2013-02-18T16:44:51Z</dcterms:created>
  <dcterms:modified xsi:type="dcterms:W3CDTF">2015-05-13T19:03:39Z</dcterms:modified>
</cp:coreProperties>
</file>