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5"/>
  </p:notesMasterIdLst>
  <p:sldIdLst>
    <p:sldId id="363" r:id="rId2"/>
    <p:sldId id="405" r:id="rId3"/>
    <p:sldId id="406" r:id="rId4"/>
    <p:sldId id="407" r:id="rId5"/>
    <p:sldId id="397" r:id="rId6"/>
    <p:sldId id="402" r:id="rId7"/>
    <p:sldId id="387" r:id="rId8"/>
    <p:sldId id="404" r:id="rId9"/>
    <p:sldId id="403" r:id="rId10"/>
    <p:sldId id="401" r:id="rId11"/>
    <p:sldId id="396" r:id="rId12"/>
    <p:sldId id="394" r:id="rId13"/>
    <p:sldId id="391" r:id="rId14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oan, Noel A" initials="SNA" lastIdx="20" clrIdx="0">
    <p:extLst/>
  </p:cmAuthor>
  <p:cmAuthor id="2" name="DJ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clrMru>
    <a:srgbClr val="990000"/>
    <a:srgbClr val="CC0000"/>
    <a:srgbClr val="FF0000"/>
    <a:srgbClr val="FFCF01"/>
    <a:srgbClr val="FFC830"/>
    <a:srgbClr val="FFFF66"/>
    <a:srgbClr val="FFDE81"/>
    <a:srgbClr val="FFFF99"/>
    <a:srgbClr val="001409"/>
    <a:srgbClr val="FAA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 autoAdjust="0"/>
    <p:restoredTop sz="94660" autoAdjust="0"/>
  </p:normalViewPr>
  <p:slideViewPr>
    <p:cSldViewPr snapToGrid="0" snapToObjects="1">
      <p:cViewPr varScale="1">
        <p:scale>
          <a:sx n="89" d="100"/>
          <a:sy n="89" d="100"/>
        </p:scale>
        <p:origin x="202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53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FY 2018 Summary Operating Budget Source of Funds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3A66"/>
              </a:solidFill>
              <a:ln w="6350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6350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C4A97C"/>
              </a:solidFill>
              <a:ln w="6350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4D5B2A"/>
              </a:solidFill>
              <a:ln w="6350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tx1"/>
              </a:solidFill>
              <a:ln w="6350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accent2"/>
              </a:solidFill>
              <a:ln w="6350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990000"/>
              </a:solidFill>
              <a:ln w="6350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0339506172839499"/>
                  <c:y val="-3.61173866255327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497E-2"/>
                  <c:y val="-2.167043197531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17283950617301"/>
                  <c:y val="6.6214443898570694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987654320987595E-2"/>
                  <c:y val="3.25056479629794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012345679012301E-2"/>
                  <c:y val="0.119187375864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8765432098765399E-2"/>
                  <c:y val="5.4176079938299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7098765432098797E-2"/>
                  <c:y val="-6.6214443898570694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3117283950617301"/>
                  <c:y val="-2.889390930042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General Revenue</c:v>
                </c:pt>
                <c:pt idx="1">
                  <c:v>HEAF</c:v>
                </c:pt>
                <c:pt idx="2">
                  <c:v>State Tuition &amp; Activities</c:v>
                </c:pt>
                <c:pt idx="3">
                  <c:v>NRUF</c:v>
                </c:pt>
                <c:pt idx="4">
                  <c:v>Other</c:v>
                </c:pt>
                <c:pt idx="5">
                  <c:v>Designated</c:v>
                </c:pt>
                <c:pt idx="6">
                  <c:v>Auxiliary</c:v>
                </c:pt>
                <c:pt idx="7">
                  <c:v>Current Restricted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16.350000000000001</c:v>
                </c:pt>
                <c:pt idx="1">
                  <c:v>5.24</c:v>
                </c:pt>
                <c:pt idx="2">
                  <c:v>6.83</c:v>
                </c:pt>
                <c:pt idx="3">
                  <c:v>1.77</c:v>
                </c:pt>
                <c:pt idx="4">
                  <c:v>0.01</c:v>
                </c:pt>
                <c:pt idx="5">
                  <c:v>36.01</c:v>
                </c:pt>
                <c:pt idx="6">
                  <c:v>20.49</c:v>
                </c:pt>
                <c:pt idx="7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12FF9-A704-E643-B08E-EA55554CBE53}" type="doc">
      <dgm:prSet loTypeId="urn:microsoft.com/office/officeart/2005/8/layout/ven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3D9463-19A4-7240-91E7-0CE15ECFBDB3}">
      <dgm:prSet custT="1"/>
      <dgm:spPr>
        <a:ln w="9525">
          <a:solidFill>
            <a:schemeClr val="bg1"/>
          </a:solidFill>
        </a:ln>
      </dgm:spPr>
      <dgm:t>
        <a:bodyPr/>
        <a:lstStyle/>
        <a:p>
          <a:pPr rtl="0"/>
          <a:r>
            <a:rPr lang="is-IS" sz="1100" b="1" dirty="0"/>
            <a:t>209 </a:t>
          </a:r>
          <a:r>
            <a:rPr lang="en-US" sz="1100" b="1" dirty="0"/>
            <a:t>Two-year public institutions</a:t>
          </a:r>
          <a:endParaRPr lang="is-IS" sz="1100" b="1" dirty="0"/>
        </a:p>
      </dgm:t>
    </dgm:pt>
    <dgm:pt modelId="{7D7E1A98-5A3D-EB4B-8AD6-8B520031C982}" type="parTrans" cxnId="{1CA44212-D0A2-9844-85D7-DD9B9EBD3CE9}">
      <dgm:prSet/>
      <dgm:spPr/>
      <dgm:t>
        <a:bodyPr/>
        <a:lstStyle/>
        <a:p>
          <a:endParaRPr lang="en-US"/>
        </a:p>
      </dgm:t>
    </dgm:pt>
    <dgm:pt modelId="{2CF92C3F-20CA-EF40-AF21-C39912DF032D}" type="sibTrans" cxnId="{1CA44212-D0A2-9844-85D7-DD9B9EBD3CE9}">
      <dgm:prSet/>
      <dgm:spPr/>
      <dgm:t>
        <a:bodyPr/>
        <a:lstStyle/>
        <a:p>
          <a:endParaRPr lang="en-US"/>
        </a:p>
      </dgm:t>
    </dgm:pt>
    <dgm:pt modelId="{DE8A4287-AC46-1942-9AB5-5626B7DC3BD5}">
      <dgm:prSet custT="1"/>
      <dgm:spPr>
        <a:ln w="9525">
          <a:solidFill>
            <a:schemeClr val="bg1"/>
          </a:solidFill>
        </a:ln>
      </dgm:spPr>
      <dgm:t>
        <a:bodyPr/>
        <a:lstStyle/>
        <a:p>
          <a:pPr rtl="0"/>
          <a:r>
            <a:rPr lang="is-IS" sz="1050" b="1" dirty="0"/>
            <a:t>134 </a:t>
          </a:r>
          <a:r>
            <a:rPr lang="en-US" sz="1050" b="1" dirty="0"/>
            <a:t>Four-year private institutions </a:t>
          </a:r>
          <a:endParaRPr lang="is-IS" sz="1050" b="1" dirty="0"/>
        </a:p>
      </dgm:t>
    </dgm:pt>
    <dgm:pt modelId="{B71F73B8-BD6F-0B43-9AF7-DCABFD74C91C}" type="parTrans" cxnId="{7B753CA7-50F1-0749-90E8-7A08473ECA74}">
      <dgm:prSet/>
      <dgm:spPr/>
      <dgm:t>
        <a:bodyPr/>
        <a:lstStyle/>
        <a:p>
          <a:endParaRPr lang="en-US"/>
        </a:p>
      </dgm:t>
    </dgm:pt>
    <dgm:pt modelId="{A0A28BB7-8F60-9F4B-961A-C19F0808E185}" type="sibTrans" cxnId="{7B753CA7-50F1-0749-90E8-7A08473ECA74}">
      <dgm:prSet/>
      <dgm:spPr/>
      <dgm:t>
        <a:bodyPr/>
        <a:lstStyle/>
        <a:p>
          <a:endParaRPr lang="en-US"/>
        </a:p>
      </dgm:t>
    </dgm:pt>
    <dgm:pt modelId="{2D2F0266-DFC1-8942-95FC-EC08E338B576}">
      <dgm:prSet custT="1"/>
      <dgm:spPr>
        <a:ln w="9525">
          <a:solidFill>
            <a:schemeClr val="bg1"/>
          </a:solidFill>
        </a:ln>
      </dgm:spPr>
      <dgm:t>
        <a:bodyPr/>
        <a:lstStyle/>
        <a:p>
          <a:pPr rtl="0"/>
          <a:r>
            <a:rPr lang="is-IS" sz="1100" b="1" dirty="0"/>
            <a:t>105 </a:t>
          </a:r>
          <a:r>
            <a:rPr lang="en-US" sz="1100" b="1" dirty="0"/>
            <a:t>Four-year public  institutions</a:t>
          </a:r>
          <a:endParaRPr lang="is-IS" sz="1100" b="1" dirty="0"/>
        </a:p>
      </dgm:t>
    </dgm:pt>
    <dgm:pt modelId="{0EBE27D0-9E4E-8E46-96AE-9CED9EBBCF98}" type="parTrans" cxnId="{7B7B1C0A-1358-1D46-A0EF-45BECED57E6A}">
      <dgm:prSet/>
      <dgm:spPr/>
      <dgm:t>
        <a:bodyPr/>
        <a:lstStyle/>
        <a:p>
          <a:endParaRPr lang="en-US"/>
        </a:p>
      </dgm:t>
    </dgm:pt>
    <dgm:pt modelId="{C18B441E-D5C7-E34B-821D-CFE2E2BB59AC}" type="sibTrans" cxnId="{7B7B1C0A-1358-1D46-A0EF-45BECED57E6A}">
      <dgm:prSet/>
      <dgm:spPr/>
      <dgm:t>
        <a:bodyPr/>
        <a:lstStyle/>
        <a:p>
          <a:endParaRPr lang="en-US"/>
        </a:p>
      </dgm:t>
    </dgm:pt>
    <dgm:pt modelId="{17F3F549-8BAE-834E-85C5-1811DADBD523}">
      <dgm:prSet custT="1"/>
      <dgm:spPr>
        <a:ln w="9525">
          <a:solidFill>
            <a:schemeClr val="bg1"/>
          </a:solidFill>
        </a:ln>
      </dgm:spPr>
      <dgm:t>
        <a:bodyPr/>
        <a:lstStyle/>
        <a:p>
          <a:pPr rtl="0"/>
          <a:r>
            <a:rPr lang="is-IS" sz="1100" b="1" dirty="0"/>
            <a:t>24 </a:t>
          </a:r>
          <a:r>
            <a:rPr lang="en-US" sz="1100" b="1" dirty="0"/>
            <a:t>Two-year private institutions</a:t>
          </a:r>
          <a:endParaRPr lang="is-IS" sz="1100" b="1" dirty="0"/>
        </a:p>
      </dgm:t>
    </dgm:pt>
    <dgm:pt modelId="{7D45E400-A659-3243-A31A-75645376F35D}" type="parTrans" cxnId="{DAEC7457-34D7-2F48-A0CF-93FF8449EC68}">
      <dgm:prSet/>
      <dgm:spPr/>
      <dgm:t>
        <a:bodyPr/>
        <a:lstStyle/>
        <a:p>
          <a:endParaRPr lang="en-US"/>
        </a:p>
      </dgm:t>
    </dgm:pt>
    <dgm:pt modelId="{284BEDB6-EB16-444A-8CDF-868705945DDF}" type="sibTrans" cxnId="{DAEC7457-34D7-2F48-A0CF-93FF8449EC68}">
      <dgm:prSet/>
      <dgm:spPr/>
      <dgm:t>
        <a:bodyPr/>
        <a:lstStyle/>
        <a:p>
          <a:endParaRPr lang="en-US"/>
        </a:p>
      </dgm:t>
    </dgm:pt>
    <dgm:pt modelId="{8E54DB48-292B-A74D-B575-79B0233811E8}" type="pres">
      <dgm:prSet presAssocID="{6D712FF9-A704-E643-B08E-EA55554CBE5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E4ED2-7761-6647-971F-B1229E054AD8}" type="pres">
      <dgm:prSet presAssocID="{6D712FF9-A704-E643-B08E-EA55554CBE53}" presName="comp1" presStyleCnt="0"/>
      <dgm:spPr/>
    </dgm:pt>
    <dgm:pt modelId="{EC27453A-AE13-5D41-982F-F8AA557CEFE5}" type="pres">
      <dgm:prSet presAssocID="{6D712FF9-A704-E643-B08E-EA55554CBE53}" presName="circle1" presStyleLbl="node1" presStyleIdx="0" presStyleCnt="4"/>
      <dgm:spPr/>
      <dgm:t>
        <a:bodyPr/>
        <a:lstStyle/>
        <a:p>
          <a:endParaRPr lang="en-US"/>
        </a:p>
      </dgm:t>
    </dgm:pt>
    <dgm:pt modelId="{9340E36C-003D-0F4D-8749-4E598FB76E29}" type="pres">
      <dgm:prSet presAssocID="{6D712FF9-A704-E643-B08E-EA55554CBE5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4F70D-A32C-0443-A587-D4C860A5BEE3}" type="pres">
      <dgm:prSet presAssocID="{6D712FF9-A704-E643-B08E-EA55554CBE53}" presName="comp2" presStyleCnt="0"/>
      <dgm:spPr/>
    </dgm:pt>
    <dgm:pt modelId="{733CFBB7-7537-2B48-AE35-06734EE34BD1}" type="pres">
      <dgm:prSet presAssocID="{6D712FF9-A704-E643-B08E-EA55554CBE53}" presName="circle2" presStyleLbl="node1" presStyleIdx="1" presStyleCnt="4"/>
      <dgm:spPr/>
      <dgm:t>
        <a:bodyPr/>
        <a:lstStyle/>
        <a:p>
          <a:endParaRPr lang="en-US"/>
        </a:p>
      </dgm:t>
    </dgm:pt>
    <dgm:pt modelId="{02AD07FC-D752-9548-AF65-B8DEE3658174}" type="pres">
      <dgm:prSet presAssocID="{6D712FF9-A704-E643-B08E-EA55554CBE5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7E7E0-7140-4540-AB12-EB21E18CCCD5}" type="pres">
      <dgm:prSet presAssocID="{6D712FF9-A704-E643-B08E-EA55554CBE53}" presName="comp3" presStyleCnt="0"/>
      <dgm:spPr/>
    </dgm:pt>
    <dgm:pt modelId="{4054D9A3-5181-FC45-8174-017665D9F9EA}" type="pres">
      <dgm:prSet presAssocID="{6D712FF9-A704-E643-B08E-EA55554CBE53}" presName="circle3" presStyleLbl="node1" presStyleIdx="2" presStyleCnt="4"/>
      <dgm:spPr/>
      <dgm:t>
        <a:bodyPr/>
        <a:lstStyle/>
        <a:p>
          <a:endParaRPr lang="en-US"/>
        </a:p>
      </dgm:t>
    </dgm:pt>
    <dgm:pt modelId="{1A37088B-215E-3C48-9A8D-BF9D08998912}" type="pres">
      <dgm:prSet presAssocID="{6D712FF9-A704-E643-B08E-EA55554CBE5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EEF6B-454C-444F-A8D9-372D332A9DF2}" type="pres">
      <dgm:prSet presAssocID="{6D712FF9-A704-E643-B08E-EA55554CBE53}" presName="comp4" presStyleCnt="0"/>
      <dgm:spPr/>
    </dgm:pt>
    <dgm:pt modelId="{8AD0F557-3A1E-424A-A6EB-596F3FF585CB}" type="pres">
      <dgm:prSet presAssocID="{6D712FF9-A704-E643-B08E-EA55554CBE53}" presName="circle4" presStyleLbl="node1" presStyleIdx="3" presStyleCnt="4"/>
      <dgm:spPr/>
      <dgm:t>
        <a:bodyPr/>
        <a:lstStyle/>
        <a:p>
          <a:endParaRPr lang="en-US"/>
        </a:p>
      </dgm:t>
    </dgm:pt>
    <dgm:pt modelId="{342D8AE0-6962-D248-BD66-1AF7BF5776CE}" type="pres">
      <dgm:prSet presAssocID="{6D712FF9-A704-E643-B08E-EA55554CBE5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C7457-34D7-2F48-A0CF-93FF8449EC68}" srcId="{6D712FF9-A704-E643-B08E-EA55554CBE53}" destId="{17F3F549-8BAE-834E-85C5-1811DADBD523}" srcOrd="3" destOrd="0" parTransId="{7D45E400-A659-3243-A31A-75645376F35D}" sibTransId="{284BEDB6-EB16-444A-8CDF-868705945DDF}"/>
    <dgm:cxn modelId="{B401C443-AAAB-4AB7-8F53-B7F5E20AAFE5}" type="presOf" srcId="{17F3F549-8BAE-834E-85C5-1811DADBD523}" destId="{8AD0F557-3A1E-424A-A6EB-596F3FF585CB}" srcOrd="0" destOrd="0" presId="urn:microsoft.com/office/officeart/2005/8/layout/venn2"/>
    <dgm:cxn modelId="{7B753CA7-50F1-0749-90E8-7A08473ECA74}" srcId="{6D712FF9-A704-E643-B08E-EA55554CBE53}" destId="{DE8A4287-AC46-1942-9AB5-5626B7DC3BD5}" srcOrd="1" destOrd="0" parTransId="{B71F73B8-BD6F-0B43-9AF7-DCABFD74C91C}" sibTransId="{A0A28BB7-8F60-9F4B-961A-C19F0808E185}"/>
    <dgm:cxn modelId="{33BCEC03-375E-4BCB-9CAF-43C06B572E3F}" type="presOf" srcId="{17F3F549-8BAE-834E-85C5-1811DADBD523}" destId="{342D8AE0-6962-D248-BD66-1AF7BF5776CE}" srcOrd="1" destOrd="0" presId="urn:microsoft.com/office/officeart/2005/8/layout/venn2"/>
    <dgm:cxn modelId="{4DBEEE7F-86FB-417A-A356-135B8EB7FB5A}" type="presOf" srcId="{DE8A4287-AC46-1942-9AB5-5626B7DC3BD5}" destId="{02AD07FC-D752-9548-AF65-B8DEE3658174}" srcOrd="1" destOrd="0" presId="urn:microsoft.com/office/officeart/2005/8/layout/venn2"/>
    <dgm:cxn modelId="{1CA44212-D0A2-9844-85D7-DD9B9EBD3CE9}" srcId="{6D712FF9-A704-E643-B08E-EA55554CBE53}" destId="{033D9463-19A4-7240-91E7-0CE15ECFBDB3}" srcOrd="0" destOrd="0" parTransId="{7D7E1A98-5A3D-EB4B-8AD6-8B520031C982}" sibTransId="{2CF92C3F-20CA-EF40-AF21-C39912DF032D}"/>
    <dgm:cxn modelId="{7B7B1C0A-1358-1D46-A0EF-45BECED57E6A}" srcId="{6D712FF9-A704-E643-B08E-EA55554CBE53}" destId="{2D2F0266-DFC1-8942-95FC-EC08E338B576}" srcOrd="2" destOrd="0" parTransId="{0EBE27D0-9E4E-8E46-96AE-9CED9EBBCF98}" sibTransId="{C18B441E-D5C7-E34B-821D-CFE2E2BB59AC}"/>
    <dgm:cxn modelId="{E83112DB-656B-46D4-8FC6-691E0F99C82B}" type="presOf" srcId="{2D2F0266-DFC1-8942-95FC-EC08E338B576}" destId="{4054D9A3-5181-FC45-8174-017665D9F9EA}" srcOrd="0" destOrd="0" presId="urn:microsoft.com/office/officeart/2005/8/layout/venn2"/>
    <dgm:cxn modelId="{E50D44B9-A871-4689-9CF8-C00B80F29249}" type="presOf" srcId="{DE8A4287-AC46-1942-9AB5-5626B7DC3BD5}" destId="{733CFBB7-7537-2B48-AE35-06734EE34BD1}" srcOrd="0" destOrd="0" presId="urn:microsoft.com/office/officeart/2005/8/layout/venn2"/>
    <dgm:cxn modelId="{E56B4DAD-EC6B-4BC0-975F-B0ECFED1EE0D}" type="presOf" srcId="{2D2F0266-DFC1-8942-95FC-EC08E338B576}" destId="{1A37088B-215E-3C48-9A8D-BF9D08998912}" srcOrd="1" destOrd="0" presId="urn:microsoft.com/office/officeart/2005/8/layout/venn2"/>
    <dgm:cxn modelId="{20AB9B2F-C824-4500-9CAA-B852C69AB6EE}" type="presOf" srcId="{6D712FF9-A704-E643-B08E-EA55554CBE53}" destId="{8E54DB48-292B-A74D-B575-79B0233811E8}" srcOrd="0" destOrd="0" presId="urn:microsoft.com/office/officeart/2005/8/layout/venn2"/>
    <dgm:cxn modelId="{3B8077C0-38B8-4693-A35C-FF77057D47ED}" type="presOf" srcId="{033D9463-19A4-7240-91E7-0CE15ECFBDB3}" destId="{9340E36C-003D-0F4D-8749-4E598FB76E29}" srcOrd="1" destOrd="0" presId="urn:microsoft.com/office/officeart/2005/8/layout/venn2"/>
    <dgm:cxn modelId="{CAB117DA-C4A1-4461-95AE-D44CD90AA418}" type="presOf" srcId="{033D9463-19A4-7240-91E7-0CE15ECFBDB3}" destId="{EC27453A-AE13-5D41-982F-F8AA557CEFE5}" srcOrd="0" destOrd="0" presId="urn:microsoft.com/office/officeart/2005/8/layout/venn2"/>
    <dgm:cxn modelId="{3C2BE4CA-8053-4F8B-B3E3-4116248F99BB}" type="presParOf" srcId="{8E54DB48-292B-A74D-B575-79B0233811E8}" destId="{5C8E4ED2-7761-6647-971F-B1229E054AD8}" srcOrd="0" destOrd="0" presId="urn:microsoft.com/office/officeart/2005/8/layout/venn2"/>
    <dgm:cxn modelId="{94B2F0E7-DAC4-4E7F-8C95-A81C8273BC12}" type="presParOf" srcId="{5C8E4ED2-7761-6647-971F-B1229E054AD8}" destId="{EC27453A-AE13-5D41-982F-F8AA557CEFE5}" srcOrd="0" destOrd="0" presId="urn:microsoft.com/office/officeart/2005/8/layout/venn2"/>
    <dgm:cxn modelId="{2B7FE4A4-AE95-4C81-880F-C95A3485DF27}" type="presParOf" srcId="{5C8E4ED2-7761-6647-971F-B1229E054AD8}" destId="{9340E36C-003D-0F4D-8749-4E598FB76E29}" srcOrd="1" destOrd="0" presId="urn:microsoft.com/office/officeart/2005/8/layout/venn2"/>
    <dgm:cxn modelId="{8AAB4B7A-95AE-4C26-B08D-D1C523EE96D0}" type="presParOf" srcId="{8E54DB48-292B-A74D-B575-79B0233811E8}" destId="{5214F70D-A32C-0443-A587-D4C860A5BEE3}" srcOrd="1" destOrd="0" presId="urn:microsoft.com/office/officeart/2005/8/layout/venn2"/>
    <dgm:cxn modelId="{8D539322-99D9-44AB-9C55-8767048BC6E3}" type="presParOf" srcId="{5214F70D-A32C-0443-A587-D4C860A5BEE3}" destId="{733CFBB7-7537-2B48-AE35-06734EE34BD1}" srcOrd="0" destOrd="0" presId="urn:microsoft.com/office/officeart/2005/8/layout/venn2"/>
    <dgm:cxn modelId="{562CF7F8-7CF3-45AF-993D-8DE983D2BCD5}" type="presParOf" srcId="{5214F70D-A32C-0443-A587-D4C860A5BEE3}" destId="{02AD07FC-D752-9548-AF65-B8DEE3658174}" srcOrd="1" destOrd="0" presId="urn:microsoft.com/office/officeart/2005/8/layout/venn2"/>
    <dgm:cxn modelId="{732D5F63-9F26-4F44-980F-51B21CA2241E}" type="presParOf" srcId="{8E54DB48-292B-A74D-B575-79B0233811E8}" destId="{2DD7E7E0-7140-4540-AB12-EB21E18CCCD5}" srcOrd="2" destOrd="0" presId="urn:microsoft.com/office/officeart/2005/8/layout/venn2"/>
    <dgm:cxn modelId="{7B1F4A3B-CB5E-460F-BFF1-59121ACDFB30}" type="presParOf" srcId="{2DD7E7E0-7140-4540-AB12-EB21E18CCCD5}" destId="{4054D9A3-5181-FC45-8174-017665D9F9EA}" srcOrd="0" destOrd="0" presId="urn:microsoft.com/office/officeart/2005/8/layout/venn2"/>
    <dgm:cxn modelId="{DD288C19-2627-4D24-A458-B9288E54D041}" type="presParOf" srcId="{2DD7E7E0-7140-4540-AB12-EB21E18CCCD5}" destId="{1A37088B-215E-3C48-9A8D-BF9D08998912}" srcOrd="1" destOrd="0" presId="urn:microsoft.com/office/officeart/2005/8/layout/venn2"/>
    <dgm:cxn modelId="{9A30F627-F577-4B2B-9864-74433AD2294C}" type="presParOf" srcId="{8E54DB48-292B-A74D-B575-79B0233811E8}" destId="{9A5EEF6B-454C-444F-A8D9-372D332A9DF2}" srcOrd="3" destOrd="0" presId="urn:microsoft.com/office/officeart/2005/8/layout/venn2"/>
    <dgm:cxn modelId="{7FEE4170-299F-4A79-9AE6-797761AAF18A}" type="presParOf" srcId="{9A5EEF6B-454C-444F-A8D9-372D332A9DF2}" destId="{8AD0F557-3A1E-424A-A6EB-596F3FF585CB}" srcOrd="0" destOrd="0" presId="urn:microsoft.com/office/officeart/2005/8/layout/venn2"/>
    <dgm:cxn modelId="{E212E816-DB43-41AA-970E-F01D1E379418}" type="presParOf" srcId="{9A5EEF6B-454C-444F-A8D9-372D332A9DF2}" destId="{342D8AE0-6962-D248-BD66-1AF7BF5776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457EF6-FC86-45E1-8194-05AAAB77C7CA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0395FE-63A3-4EB6-92F5-C8FA305BA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9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6322"/>
            <a:ext cx="8229600" cy="2847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7200" y="1353696"/>
            <a:ext cx="8229600" cy="85871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7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6571"/>
            <a:ext cx="4038600" cy="2838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6571"/>
            <a:ext cx="4038600" cy="28380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3695"/>
            <a:ext cx="4040188" cy="638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8404"/>
            <a:ext cx="4040188" cy="26376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53695"/>
            <a:ext cx="4041775" cy="638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78403"/>
            <a:ext cx="4041775" cy="26376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7213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2133"/>
            <a:ext cx="5111750" cy="362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843671"/>
            <a:ext cx="3008313" cy="27509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47" y="3600450"/>
            <a:ext cx="7742613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1047" y="901351"/>
            <a:ext cx="7742613" cy="2644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047" y="4025504"/>
            <a:ext cx="7742613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PPT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644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966"/>
            <a:ext cx="8229600" cy="35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56032" algn="l" defTabSz="457200" rtl="0" eaLnBrk="1" latinLnBrk="0" hangingPunct="1">
        <a:spcBef>
          <a:spcPts val="768"/>
        </a:spcBef>
        <a:buClr>
          <a:schemeClr val="tx1"/>
        </a:buClr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0664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_fro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485"/>
            <a:ext cx="9144000" cy="53069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1935" y="1697183"/>
            <a:ext cx="5349697" cy="810450"/>
          </a:xfrm>
          <a:prstGeom prst="rect">
            <a:avLst/>
          </a:prstGeom>
          <a:solidFill>
            <a:schemeClr val="accent2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85497"/>
            <a:ext cx="9144000" cy="172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0" dirty="0">
                <a:solidFill>
                  <a:schemeClr val="bg1"/>
                </a:solidFill>
              </a:rPr>
              <a:t>Texas Tech University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FOUNDATION BOARD MEETING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August 24,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1935" y="1541215"/>
            <a:ext cx="5349697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en-US" sz="2400" spc="600" dirty="0"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en-US" sz="2400" spc="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51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FY2018 Presidential Initiatives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6325" y="1518249"/>
            <a:ext cx="7065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Presidential Merit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Presidential Teaching &amp; Research Excellence Professorships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PI2 Scholars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Classroom and Teaching Lab Renovations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Scholarship Endowment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4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452"/>
            <a:ext cx="8229600" cy="35166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Honors Residence Hall opening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Talkington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College of Visual and Performing Arts Theatre and Dance Addition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Sports Performance Complex completion this Fall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Experimental Sciences Building II construction underway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Weeks Hall renovation</a:t>
            </a:r>
          </a:p>
        </p:txBody>
      </p:sp>
    </p:spTree>
    <p:extLst>
      <p:ext uri="{BB962C8B-B14F-4D97-AF65-F5344CB8AC3E}">
        <p14:creationId xmlns:p14="http://schemas.microsoft.com/office/powerpoint/2010/main" val="151531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70" y="459134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/>
              <a:t>Strategic Plan </a:t>
            </a:r>
            <a:br>
              <a:rPr lang="en-US" dirty="0"/>
            </a:br>
            <a:r>
              <a:rPr lang="en-US" sz="2200" i="1" dirty="0"/>
              <a:t>A Foundation for the Next Century | A Pathway to 2025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639019"/>
            <a:ext cx="7688943" cy="3338423"/>
          </a:xfrm>
        </p:spPr>
        <p:txBody>
          <a:bodyPr>
            <a:no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Committee consisted of members from across campus including student representative, staff representative and faculty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Numerous focus groups conducted to gather consensus on priorities and goals, including members of the Lubbock community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Conducted campus survey on priorities and goals to obtain feedback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Modified priorities and reduced from five to three: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Educate and empower a diverse student body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Enable innovative research and creative activities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Transform lives and communities through strategic outreach and engaged scholarship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Continuing to obtain feedback from Regents and others to finalize plan by September and send out to peer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5087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91" y="1023257"/>
            <a:ext cx="3413430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1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64325"/>
              </p:ext>
            </p:extLst>
          </p:nvPr>
        </p:nvGraphicFramePr>
        <p:xfrm>
          <a:off x="1765302" y="1650855"/>
          <a:ext cx="6127629" cy="182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2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7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</a:rPr>
                        <a:t>Level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</a:rPr>
                        <a:t>As of 8/22/17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</a:rPr>
                        <a:t>Fall 2016</a:t>
                      </a:r>
                      <a:r>
                        <a:rPr lang="en-US" sz="1400" b="0" baseline="0" dirty="0">
                          <a:latin typeface="+mj-lt"/>
                        </a:rPr>
                        <a:t> (Final)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Freshman</a:t>
                      </a:r>
                      <a:r>
                        <a:rPr lang="en-US" sz="1400" b="0" baseline="0" dirty="0">
                          <a:latin typeface="+mj-lt"/>
                        </a:rPr>
                        <a:t> </a:t>
                      </a:r>
                      <a:br>
                        <a:rPr lang="en-US" sz="1400" b="0" baseline="0" dirty="0">
                          <a:latin typeface="+mj-lt"/>
                        </a:rPr>
                      </a:br>
                      <a:r>
                        <a:rPr lang="en-US" sz="1400" b="0" baseline="0" dirty="0">
                          <a:latin typeface="+mj-lt"/>
                        </a:rPr>
                        <a:t>(First Time in College)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6,025 (enrolled)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4,763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Graduate</a:t>
                      </a:r>
                      <a:r>
                        <a:rPr lang="en-US" sz="1400" b="0" baseline="0" dirty="0">
                          <a:latin typeface="+mj-lt"/>
                        </a:rPr>
                        <a:t> Students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5,900 </a:t>
                      </a:r>
                      <a:r>
                        <a:rPr lang="en-US" sz="1400" b="1" dirty="0">
                          <a:latin typeface="+mj-lt"/>
                        </a:rPr>
                        <a:t>(est.)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6,058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Law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452 (enrolled)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530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Total Enrollment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37,250 </a:t>
                      </a:r>
                      <a:r>
                        <a:rPr lang="en-US" sz="1400" b="1" dirty="0">
                          <a:latin typeface="+mj-lt"/>
                        </a:rPr>
                        <a:t>(est.)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36,551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619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Fall 2017 Enrollment</a:t>
            </a:r>
            <a:br>
              <a:rPr lang="en-US" dirty="0"/>
            </a:br>
            <a:endParaRPr lang="en-US" sz="200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63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2017 Texas Freshman</a:t>
            </a:r>
          </a:p>
        </p:txBody>
      </p:sp>
      <p:pic>
        <p:nvPicPr>
          <p:cNvPr id="3" name="Picture 2" descr="tej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8" y="1551455"/>
            <a:ext cx="3229916" cy="3072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2577171" y="1821720"/>
            <a:ext cx="1158736" cy="780586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783347" y="3400071"/>
            <a:ext cx="1392165" cy="366917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26927" y="3413866"/>
            <a:ext cx="848732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88829" y="1662315"/>
            <a:ext cx="1226634" cy="939992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27701" y="1447801"/>
          <a:ext cx="1976644" cy="159502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26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977">
                <a:tc gridSpan="2">
                  <a:txBody>
                    <a:bodyPr/>
                    <a:lstStyle/>
                    <a:p>
                      <a:r>
                        <a:rPr lang="en-US" sz="1200" b="1" i="0" dirty="0"/>
                        <a:t>Dallas / Ft. Worth Recruitment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i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83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Apps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8,635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49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Admits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6,086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591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RRO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2,545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591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Enrolled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2,263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386"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Market Share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40%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015464" y="3261185"/>
          <a:ext cx="2015362" cy="138695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52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0769">
                <a:tc gridSpan="2">
                  <a:txBody>
                    <a:bodyPr/>
                    <a:lstStyle/>
                    <a:p>
                      <a:r>
                        <a:rPr lang="en-US" sz="1200" b="1" i="0" dirty="0"/>
                        <a:t>Houston Recruitment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i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021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Apps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5,206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699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Admits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3,663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846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RRO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1,181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846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Enrolled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1,012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Market Share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18%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73101" y="1551454"/>
          <a:ext cx="1987086" cy="139545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33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008">
                <a:tc gridSpan="2">
                  <a:txBody>
                    <a:bodyPr/>
                    <a:lstStyle/>
                    <a:p>
                      <a:r>
                        <a:rPr lang="en-US" sz="1200" b="1" i="0" dirty="0"/>
                        <a:t>West Texas Recruitment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i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025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Apps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3,739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Admits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2,556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442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RRO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1,476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116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Enrolled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1,313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008"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Market Share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23%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08771" y="3156764"/>
          <a:ext cx="1994829" cy="149137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38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1">
                <a:tc gridSpan="2">
                  <a:txBody>
                    <a:bodyPr/>
                    <a:lstStyle/>
                    <a:p>
                      <a:r>
                        <a:rPr lang="en-US" sz="1200" b="1" i="0" dirty="0"/>
                        <a:t>Austin / San Antonio</a:t>
                      </a:r>
                      <a:br>
                        <a:rPr lang="en-US" sz="1200" b="1" i="0" dirty="0"/>
                      </a:br>
                      <a:r>
                        <a:rPr lang="en-US" sz="1200" b="1" i="0" dirty="0"/>
                        <a:t>Valley Recruitment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i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649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Apps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5,933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Admits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3,780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RRO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1,217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Enrolled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200" b="0" i="0" dirty="0"/>
                        <a:t>1,089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Market Share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19%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6414" y="4648134"/>
            <a:ext cx="245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8/22/17</a:t>
            </a:r>
          </a:p>
        </p:txBody>
      </p:sp>
    </p:spTree>
    <p:extLst>
      <p:ext uri="{BB962C8B-B14F-4D97-AF65-F5344CB8AC3E}">
        <p14:creationId xmlns:p14="http://schemas.microsoft.com/office/powerpoint/2010/main" val="31410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8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Merit/Presidential </a:t>
            </a:r>
            <a:br>
              <a:rPr lang="en-US" dirty="0"/>
            </a:br>
            <a:endParaRPr lang="en-US" sz="200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36560"/>
              </p:ext>
            </p:extLst>
          </p:nvPr>
        </p:nvGraphicFramePr>
        <p:xfrm>
          <a:off x="820057" y="1771452"/>
          <a:ext cx="7090367" cy="197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7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0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293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</a:rPr>
                        <a:t>As of 08/22/17</a:t>
                      </a:r>
                      <a:endParaRPr lang="en-US" sz="1600" b="1" baseline="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</a:rPr>
                        <a:t>Final</a:t>
                      </a:r>
                    </a:p>
                    <a:p>
                      <a:pPr algn="ctr"/>
                      <a:r>
                        <a:rPr lang="en-US" sz="1600" b="1" dirty="0">
                          <a:latin typeface="+mj-lt"/>
                        </a:rPr>
                        <a:t>2016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4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National Merit Finalists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</a:rPr>
                        <a:t>16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</a:rPr>
                        <a:t>15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56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SAT/ACT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Avg. </a:t>
                      </a:r>
                      <a:r>
                        <a:rPr lang="en-US" sz="1600" dirty="0" err="1" smtClean="0">
                          <a:latin typeface="+mj-lt"/>
                        </a:rPr>
                        <a:t>rSAT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1190/24.6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1158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1118/25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Presidential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r>
                        <a:rPr lang="en-US" sz="1600" baseline="0" dirty="0" smtClean="0">
                          <a:latin typeface="+mj-lt"/>
                        </a:rPr>
                        <a:t>Scholarships Awarded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</a:rPr>
                        <a:t>2,086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</a:rPr>
                        <a:t>1,145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46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Towards HSI Status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426793"/>
              </p:ext>
            </p:extLst>
          </p:nvPr>
        </p:nvGraphicFramePr>
        <p:xfrm>
          <a:off x="1876245" y="1718399"/>
          <a:ext cx="5335438" cy="1085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1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3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581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Fall 2017 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  <a:latin typeface="+mj-lt"/>
                        </a:rPr>
                        <a:t>as of </a:t>
                      </a:r>
                      <a:r>
                        <a:rPr lang="en-US" sz="1400" b="0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8/22/17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  <a:latin typeface="+mj-lt"/>
                        </a:rPr>
                        <a:t>Percentage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371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% Undergraduate FTE</a:t>
                      </a:r>
                      <a:r>
                        <a:rPr lang="en-US" sz="1400" b="0" baseline="0" dirty="0"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</a:rPr>
                        <a:t>who are Hispanic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28%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699389"/>
              </p:ext>
            </p:extLst>
          </p:nvPr>
        </p:nvGraphicFramePr>
        <p:xfrm>
          <a:off x="1876245" y="3071499"/>
          <a:ext cx="5391509" cy="100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3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8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Fall 2016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Total Final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Percentage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009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% Undergraduate FTE who are Hispanic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24.2%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32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Hispanic Serving Institutions (HSI)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53695"/>
            <a:ext cx="4127500" cy="3240927"/>
          </a:xfrm>
        </p:spPr>
        <p:txBody>
          <a:bodyPr>
            <a:normAutofit/>
          </a:bodyPr>
          <a:lstStyle/>
          <a:p>
            <a:pPr marL="86868" indent="0">
              <a:buNone/>
            </a:pPr>
            <a:r>
              <a:rPr lang="en-US" sz="1600" dirty="0"/>
              <a:t>HSI = an institution of higher education whose undergraduate full-time equivalent enrollment is at </a:t>
            </a:r>
            <a:r>
              <a:rPr lang="en-US" sz="1600" b="1" dirty="0"/>
              <a:t>least 25%</a:t>
            </a:r>
            <a:r>
              <a:rPr lang="en-US" sz="1600" dirty="0"/>
              <a:t> </a:t>
            </a:r>
            <a:r>
              <a:rPr lang="en-US" sz="1600" b="1" dirty="0"/>
              <a:t>Hispanic population</a:t>
            </a:r>
            <a:r>
              <a:rPr lang="en-US" sz="1600" dirty="0"/>
              <a:t>. Institution must also meet 50% threshold of students receiving Pell grants.  </a:t>
            </a:r>
            <a:r>
              <a:rPr lang="en-US" sz="1600" i="1" dirty="0"/>
              <a:t>A waiver may be requested for this requirement, and TTU has received such a waiver.</a:t>
            </a:r>
          </a:p>
          <a:p>
            <a:pPr marL="86868" indent="0">
              <a:buNone/>
            </a:pPr>
            <a:endParaRPr lang="en-US" sz="1600" i="1" dirty="0"/>
          </a:p>
          <a:p>
            <a:pPr marL="86868" indent="0">
              <a:buNone/>
            </a:pPr>
            <a:r>
              <a:rPr lang="en-US" sz="1600" dirty="0"/>
              <a:t>In 2015, 472 institutions met the federal enrollment criterion.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472859"/>
          <a:ext cx="4038600" cy="312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0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0" y="1560253"/>
            <a:ext cx="2467524" cy="533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4" y="2318561"/>
            <a:ext cx="2307796" cy="493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24" y="3594056"/>
            <a:ext cx="1321888" cy="583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3" y="2915823"/>
            <a:ext cx="2528111" cy="605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0" y="4250258"/>
            <a:ext cx="2416416" cy="595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06" y="1560253"/>
            <a:ext cx="1817596" cy="809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05" y="2600755"/>
            <a:ext cx="2379398" cy="465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90" y="3332342"/>
            <a:ext cx="1798319" cy="575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5" y="4118886"/>
            <a:ext cx="2340487" cy="627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Carnegie R1 HSI Institutions</a:t>
            </a:r>
            <a:br>
              <a:rPr lang="en-US" dirty="0"/>
            </a:br>
            <a:r>
              <a:rPr lang="en-US" sz="2700" i="1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177694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90"/>
            <a:ext cx="8229600" cy="703300"/>
          </a:xfrm>
        </p:spPr>
        <p:txBody>
          <a:bodyPr/>
          <a:lstStyle/>
          <a:p>
            <a:r>
              <a:rPr lang="en-US" dirty="0"/>
              <a:t>Summary Operating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0E0D332-D9D6-4D00-9EC5-96CCE484C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23" y="1018590"/>
            <a:ext cx="6987396" cy="39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88" y="304324"/>
            <a:ext cx="8229600" cy="857250"/>
          </a:xfrm>
        </p:spPr>
        <p:txBody>
          <a:bodyPr/>
          <a:lstStyle/>
          <a:p>
            <a:r>
              <a:rPr lang="en-US" dirty="0" smtClean="0"/>
              <a:t>Budget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677935"/>
              </p:ext>
            </p:extLst>
          </p:nvPr>
        </p:nvGraphicFramePr>
        <p:xfrm>
          <a:off x="457200" y="1017917"/>
          <a:ext cx="8229600" cy="393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1520" y="26068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Total Educational </a:t>
            </a:r>
            <a:b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General 30.20%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706360" y="2128520"/>
            <a:ext cx="0" cy="4368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06360" y="3018949"/>
            <a:ext cx="0" cy="821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267960" y="2062480"/>
            <a:ext cx="2362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50000" y="3891280"/>
            <a:ext cx="1280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81600" y="2128520"/>
            <a:ext cx="0" cy="1219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01306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FF0000"/>
      </a:accent1>
      <a:accent2>
        <a:srgbClr val="FF000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32136</TotalTime>
  <Words>429</Words>
  <Application>Microsoft Office PowerPoint</Application>
  <PresentationFormat>On-screen Show (16:9)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PPT_template</vt:lpstr>
      <vt:lpstr>PowerPoint Presentation</vt:lpstr>
      <vt:lpstr>PowerPoint Presentation</vt:lpstr>
      <vt:lpstr>Fall 2017 Texas Freshman</vt:lpstr>
      <vt:lpstr>Merit/Presidential  </vt:lpstr>
      <vt:lpstr>Progress Towards HSI Status</vt:lpstr>
      <vt:lpstr>Hispanic Serving Institutions (HSI) </vt:lpstr>
      <vt:lpstr>Carnegie R1 HSI Institutions Current</vt:lpstr>
      <vt:lpstr>Summary Operating Budget</vt:lpstr>
      <vt:lpstr>Budget </vt:lpstr>
      <vt:lpstr>FY2018 Presidential Initiatives</vt:lpstr>
      <vt:lpstr>Facilities Update</vt:lpstr>
      <vt:lpstr>Strategic Plan  A Foundation for the Next Century | A Pathway to 2025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School Of</dc:creator>
  <cp:lastModifiedBy>Hernandez, Grace</cp:lastModifiedBy>
  <cp:revision>426</cp:revision>
  <cp:lastPrinted>2017-08-03T21:51:13Z</cp:lastPrinted>
  <dcterms:created xsi:type="dcterms:W3CDTF">2011-04-11T18:58:47Z</dcterms:created>
  <dcterms:modified xsi:type="dcterms:W3CDTF">2017-08-23T19:29:27Z</dcterms:modified>
</cp:coreProperties>
</file>